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0"/>
  </p:notesMasterIdLst>
  <p:handoutMasterIdLst>
    <p:handoutMasterId r:id="rId41"/>
  </p:handoutMasterIdLst>
  <p:sldIdLst>
    <p:sldId id="300" r:id="rId2"/>
    <p:sldId id="307" r:id="rId3"/>
    <p:sldId id="371" r:id="rId4"/>
    <p:sldId id="380" r:id="rId5"/>
    <p:sldId id="395" r:id="rId6"/>
    <p:sldId id="372" r:id="rId7"/>
    <p:sldId id="403" r:id="rId8"/>
    <p:sldId id="397" r:id="rId9"/>
    <p:sldId id="398" r:id="rId10"/>
    <p:sldId id="400" r:id="rId11"/>
    <p:sldId id="399" r:id="rId12"/>
    <p:sldId id="401" r:id="rId13"/>
    <p:sldId id="402" r:id="rId14"/>
    <p:sldId id="396" r:id="rId15"/>
    <p:sldId id="404" r:id="rId16"/>
    <p:sldId id="405" r:id="rId17"/>
    <p:sldId id="406" r:id="rId18"/>
    <p:sldId id="407" r:id="rId19"/>
    <p:sldId id="408" r:id="rId20"/>
    <p:sldId id="409" r:id="rId21"/>
    <p:sldId id="411" r:id="rId22"/>
    <p:sldId id="410" r:id="rId23"/>
    <p:sldId id="412" r:id="rId24"/>
    <p:sldId id="413" r:id="rId25"/>
    <p:sldId id="428" r:id="rId26"/>
    <p:sldId id="427" r:id="rId27"/>
    <p:sldId id="432" r:id="rId28"/>
    <p:sldId id="431" r:id="rId29"/>
    <p:sldId id="424" r:id="rId30"/>
    <p:sldId id="423" r:id="rId31"/>
    <p:sldId id="422" r:id="rId32"/>
    <p:sldId id="421" r:id="rId33"/>
    <p:sldId id="420" r:id="rId34"/>
    <p:sldId id="416" r:id="rId35"/>
    <p:sldId id="430" r:id="rId36"/>
    <p:sldId id="385" r:id="rId37"/>
    <p:sldId id="414" r:id="rId38"/>
    <p:sldId id="306" r:id="rId39"/>
  </p:sldIdLst>
  <p:sldSz cx="9144000" cy="6858000" type="screen4x3"/>
  <p:notesSz cx="7104063" cy="10234613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04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ristian Ecker" initials="CE" lastIdx="1" clrIdx="0">
    <p:extLst>
      <p:ext uri="{19B8F6BF-5375-455C-9EA6-DF929625EA0E}">
        <p15:presenceInfo xmlns:p15="http://schemas.microsoft.com/office/powerpoint/2012/main" userId="54782c2b43c1fca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E0000"/>
    <a:srgbClr val="CC0000"/>
    <a:srgbClr val="FF0000"/>
    <a:srgbClr val="E6E6E6"/>
    <a:srgbClr val="62626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069" autoAdjust="0"/>
    <p:restoredTop sz="96357" autoAdjust="0"/>
  </p:normalViewPr>
  <p:slideViewPr>
    <p:cSldViewPr showGuides="1">
      <p:cViewPr varScale="1">
        <p:scale>
          <a:sx n="162" d="100"/>
          <a:sy n="162" d="100"/>
        </p:scale>
        <p:origin x="2040" y="144"/>
      </p:cViewPr>
      <p:guideLst>
        <p:guide orient="horz" pos="2160"/>
        <p:guide pos="20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1730"/>
          </a:xfrm>
          <a:prstGeom prst="rect">
            <a:avLst/>
          </a:prstGeom>
        </p:spPr>
        <p:txBody>
          <a:bodyPr vert="horz" lIns="99040" tIns="49520" rIns="99040" bIns="49520" rtlCol="0"/>
          <a:lstStyle>
            <a:lvl1pPr algn="l">
              <a:defRPr sz="1300"/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4023991" y="0"/>
            <a:ext cx="3078427" cy="511730"/>
          </a:xfrm>
          <a:prstGeom prst="rect">
            <a:avLst/>
          </a:prstGeom>
        </p:spPr>
        <p:txBody>
          <a:bodyPr vert="horz" lIns="99040" tIns="49520" rIns="99040" bIns="49520" rtlCol="0"/>
          <a:lstStyle>
            <a:lvl1pPr algn="r">
              <a:defRPr sz="1300"/>
            </a:lvl1pPr>
          </a:lstStyle>
          <a:p>
            <a:fld id="{45144C29-C0F0-E042-99EB-E9D3949336AB}" type="datetime1">
              <a:rPr lang="de-DE" smtClean="0"/>
              <a:t>28.06.2021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721106"/>
            <a:ext cx="3078427" cy="511730"/>
          </a:xfrm>
          <a:prstGeom prst="rect">
            <a:avLst/>
          </a:prstGeom>
        </p:spPr>
        <p:txBody>
          <a:bodyPr vert="horz" lIns="99040" tIns="49520" rIns="99040" bIns="49520" rtlCol="0" anchor="b"/>
          <a:lstStyle>
            <a:lvl1pPr algn="l">
              <a:defRPr sz="1300"/>
            </a:lvl1pPr>
          </a:lstStyle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4023991" y="9721106"/>
            <a:ext cx="3078427" cy="511730"/>
          </a:xfrm>
          <a:prstGeom prst="rect">
            <a:avLst/>
          </a:prstGeom>
        </p:spPr>
        <p:txBody>
          <a:bodyPr vert="horz" lIns="99040" tIns="49520" rIns="99040" bIns="49520" rtlCol="0" anchor="b"/>
          <a:lstStyle>
            <a:lvl1pPr algn="r">
              <a:defRPr sz="1300"/>
            </a:lvl1pPr>
          </a:lstStyle>
          <a:p>
            <a:fld id="{2F47DD57-4886-134A-8F1B-BAC64F561F73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7613283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1730"/>
          </a:xfrm>
          <a:prstGeom prst="rect">
            <a:avLst/>
          </a:prstGeom>
        </p:spPr>
        <p:txBody>
          <a:bodyPr vert="horz" lIns="99040" tIns="49520" rIns="99040" bIns="49520" rtlCol="0"/>
          <a:lstStyle>
            <a:lvl1pPr algn="l">
              <a:defRPr sz="1300"/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4023991" y="0"/>
            <a:ext cx="3078427" cy="511730"/>
          </a:xfrm>
          <a:prstGeom prst="rect">
            <a:avLst/>
          </a:prstGeom>
        </p:spPr>
        <p:txBody>
          <a:bodyPr vert="horz" lIns="99040" tIns="49520" rIns="99040" bIns="49520" rtlCol="0"/>
          <a:lstStyle>
            <a:lvl1pPr algn="r">
              <a:defRPr sz="1300"/>
            </a:lvl1pPr>
          </a:lstStyle>
          <a:p>
            <a:fld id="{14A30561-B2A5-1E41-ABF0-0F9E8914B36D}" type="datetime1">
              <a:rPr lang="de-DE" smtClean="0"/>
              <a:t>28.06.2021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6763"/>
            <a:ext cx="5119687" cy="3838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0" tIns="49520" rIns="99040" bIns="49520" rtlCol="0" anchor="ctr"/>
          <a:lstStyle/>
          <a:p>
            <a:endParaRPr lang="de-DE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710407" y="4861442"/>
            <a:ext cx="5683250" cy="4605576"/>
          </a:xfrm>
          <a:prstGeom prst="rect">
            <a:avLst/>
          </a:prstGeom>
        </p:spPr>
        <p:txBody>
          <a:bodyPr vert="horz" lIns="99040" tIns="49520" rIns="99040" bIns="495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8427" cy="511730"/>
          </a:xfrm>
          <a:prstGeom prst="rect">
            <a:avLst/>
          </a:prstGeom>
        </p:spPr>
        <p:txBody>
          <a:bodyPr vert="horz" lIns="99040" tIns="49520" rIns="99040" bIns="49520" rtlCol="0" anchor="b"/>
          <a:lstStyle>
            <a:lvl1pPr algn="l">
              <a:defRPr sz="1300"/>
            </a:lvl1pPr>
          </a:lstStyle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4023991" y="9721106"/>
            <a:ext cx="3078427" cy="511730"/>
          </a:xfrm>
          <a:prstGeom prst="rect">
            <a:avLst/>
          </a:prstGeom>
        </p:spPr>
        <p:txBody>
          <a:bodyPr vert="horz" lIns="99040" tIns="49520" rIns="99040" bIns="49520" rtlCol="0" anchor="b"/>
          <a:lstStyle>
            <a:lvl1pPr algn="r">
              <a:defRPr sz="1300"/>
            </a:lvl1pPr>
          </a:lstStyle>
          <a:p>
            <a:fld id="{49804C45-C4B7-024C-9A1F-72DDADF5CA1E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5124564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804C45-C4B7-024C-9A1F-72DDADF5CA1E}" type="slidenum">
              <a:rPr lang="de-DE" smtClean="0"/>
              <a:t>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431873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804C45-C4B7-024C-9A1F-72DDADF5CA1E}" type="slidenum">
              <a:rPr lang="de-DE" smtClean="0"/>
              <a:t>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006086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804C45-C4B7-024C-9A1F-72DDADF5CA1E}" type="slidenum">
              <a:rPr lang="de-DE" smtClean="0"/>
              <a:t>35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006086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rlie_Bsp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ildplatzhalter 5"/>
          <p:cNvSpPr>
            <a:spLocks noGrp="1"/>
          </p:cNvSpPr>
          <p:nvPr>
            <p:ph type="pic" sz="quarter" idx="10"/>
          </p:nvPr>
        </p:nvSpPr>
        <p:spPr>
          <a:xfrm>
            <a:off x="0" y="1386000"/>
            <a:ext cx="9144000" cy="5472000"/>
          </a:xfrm>
          <a:prstGeom prst="rect">
            <a:avLst/>
          </a:prstGeom>
        </p:spPr>
        <p:txBody>
          <a:bodyPr vert="horz"/>
          <a:lstStyle>
            <a:lvl1pPr>
              <a:defRPr sz="2400">
                <a:solidFill>
                  <a:srgbClr val="626262"/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9" name="Rechteck 8"/>
          <p:cNvSpPr/>
          <p:nvPr userDrawn="1"/>
        </p:nvSpPr>
        <p:spPr>
          <a:xfrm>
            <a:off x="-1" y="1340768"/>
            <a:ext cx="9144001" cy="45719"/>
          </a:xfrm>
          <a:prstGeom prst="rect">
            <a:avLst/>
          </a:prstGeom>
          <a:solidFill>
            <a:srgbClr val="BE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251521" y="260648"/>
            <a:ext cx="7632847" cy="792088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400" b="1" i="0" cap="none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4" name="Textfeld 3"/>
          <p:cNvSpPr txBox="1"/>
          <p:nvPr userDrawn="1"/>
        </p:nvSpPr>
        <p:spPr>
          <a:xfrm>
            <a:off x="-3835400" y="-5334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pic>
        <p:nvPicPr>
          <p:cNvPr id="10" name="Picture 4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72400" y="260647"/>
            <a:ext cx="678725" cy="6939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284129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se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-6259" y="4941168"/>
            <a:ext cx="9186771" cy="1916832"/>
          </a:xfrm>
          <a:prstGeom prst="rect">
            <a:avLst/>
          </a:prstGeom>
          <a:solidFill>
            <a:srgbClr val="BE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0"/>
          </p:nvPr>
        </p:nvSpPr>
        <p:spPr>
          <a:xfrm>
            <a:off x="18905" y="-27384"/>
            <a:ext cx="9144000" cy="4941168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Bild auf Platzhalter ziehen oder durch Klicken auf Symbol hinzufügen</a:t>
            </a:r>
          </a:p>
        </p:txBody>
      </p:sp>
      <p:sp>
        <p:nvSpPr>
          <p:cNvPr id="8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38654" y="5229200"/>
            <a:ext cx="8496944" cy="129614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2232876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1520" y="1628800"/>
            <a:ext cx="4752528" cy="4464495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BE0000"/>
              </a:buClr>
              <a:buFont typeface="Wingdings" charset="2"/>
              <a:buChar char="§"/>
              <a:defRPr sz="1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buClr>
                <a:srgbClr val="BE0000"/>
              </a:buClr>
              <a:buFont typeface="Wingdings" charset="2"/>
              <a:buChar char="§"/>
              <a:defRPr sz="1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BE0000"/>
              </a:buClr>
              <a:buFont typeface="Wingdings" charset="2"/>
              <a:buChar char="§"/>
              <a:defRPr sz="1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BE0000"/>
              </a:buClr>
              <a:buFont typeface="Wingdings" charset="2"/>
              <a:buChar char="§"/>
              <a:defRPr sz="1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5" name="Bildplatzhalter 4"/>
          <p:cNvSpPr>
            <a:spLocks noGrp="1"/>
          </p:cNvSpPr>
          <p:nvPr>
            <p:ph type="pic" sz="quarter" idx="10"/>
          </p:nvPr>
        </p:nvSpPr>
        <p:spPr>
          <a:xfrm>
            <a:off x="5292080" y="1628800"/>
            <a:ext cx="3600400" cy="208823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8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Bild auf Platzhalter ziehen oder durch Klicken auf Symbol hinzufügen</a:t>
            </a:r>
          </a:p>
        </p:txBody>
      </p:sp>
      <p:sp>
        <p:nvSpPr>
          <p:cNvPr id="8" name="Bildplatzhalter 4"/>
          <p:cNvSpPr>
            <a:spLocks noGrp="1"/>
          </p:cNvSpPr>
          <p:nvPr>
            <p:ph type="pic" sz="quarter" idx="11"/>
          </p:nvPr>
        </p:nvSpPr>
        <p:spPr>
          <a:xfrm>
            <a:off x="5292080" y="4005064"/>
            <a:ext cx="3600400" cy="208823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8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Bild auf Platzhalter ziehen oder durch Klicken auf Symbol hinzufügen</a:t>
            </a:r>
          </a:p>
        </p:txBody>
      </p:sp>
      <p:sp>
        <p:nvSpPr>
          <p:cNvPr id="13" name="Titel 1"/>
          <p:cNvSpPr>
            <a:spLocks noGrp="1"/>
          </p:cNvSpPr>
          <p:nvPr>
            <p:ph type="ctrTitle" hasCustomPrompt="1"/>
          </p:nvPr>
        </p:nvSpPr>
        <p:spPr>
          <a:xfrm>
            <a:off x="251521" y="260648"/>
            <a:ext cx="7632847" cy="792088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400" b="1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20" name="Rechteck 19"/>
          <p:cNvSpPr/>
          <p:nvPr userDrawn="1"/>
        </p:nvSpPr>
        <p:spPr>
          <a:xfrm>
            <a:off x="-1" y="1340768"/>
            <a:ext cx="9144001" cy="45719"/>
          </a:xfrm>
          <a:prstGeom prst="rect">
            <a:avLst/>
          </a:prstGeom>
          <a:solidFill>
            <a:srgbClr val="BE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21" name="Picture 4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72400" y="260647"/>
            <a:ext cx="678725" cy="6939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Rechteck 22"/>
          <p:cNvSpPr/>
          <p:nvPr userDrawn="1"/>
        </p:nvSpPr>
        <p:spPr>
          <a:xfrm>
            <a:off x="-6260" y="6408712"/>
            <a:ext cx="9187200" cy="476672"/>
          </a:xfrm>
          <a:prstGeom prst="rect">
            <a:avLst/>
          </a:prstGeom>
          <a:solidFill>
            <a:srgbClr val="BE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1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1043608" y="6525344"/>
            <a:ext cx="4752527" cy="288032"/>
          </a:xfrm>
          <a:prstGeom prst="rect">
            <a:avLst/>
          </a:prstGeom>
        </p:spPr>
        <p:txBody>
          <a:bodyPr/>
          <a:lstStyle>
            <a:lvl1pPr algn="l">
              <a:defRPr sz="80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Hochschule Landshut  |  www.haw-landshut.de</a:t>
            </a:r>
          </a:p>
        </p:txBody>
      </p:sp>
      <p:sp>
        <p:nvSpPr>
          <p:cNvPr id="12" name="Datumsplatzhalter 2"/>
          <p:cNvSpPr>
            <a:spLocks noGrp="1"/>
          </p:cNvSpPr>
          <p:nvPr>
            <p:ph type="dt" sz="half" idx="2"/>
          </p:nvPr>
        </p:nvSpPr>
        <p:spPr>
          <a:xfrm>
            <a:off x="251520" y="6525344"/>
            <a:ext cx="792088" cy="288032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C6DE59DF-1964-4F40-BFE0-0271FA9E7BFB}" type="datetime1">
              <a:rPr lang="de-DE" smtClean="0"/>
              <a:t>28.06.2021</a:t>
            </a:fld>
            <a:endParaRPr lang="de-DE" dirty="0"/>
          </a:p>
        </p:txBody>
      </p:sp>
      <p:sp>
        <p:nvSpPr>
          <p:cNvPr id="14" name="Textfeld 13"/>
          <p:cNvSpPr txBox="1"/>
          <p:nvPr userDrawn="1"/>
        </p:nvSpPr>
        <p:spPr>
          <a:xfrm>
            <a:off x="8460432" y="6525344"/>
            <a:ext cx="72008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C45D47F5-C6F8-4076-98B4-AE849A5F4767}" type="slidenum">
              <a:rPr lang="de-DE" sz="800" smtClean="0">
                <a:solidFill>
                  <a:schemeClr val="bg1"/>
                </a:solidFill>
              </a:rPr>
              <a:t>‹Nr.›</a:t>
            </a:fld>
            <a:endParaRPr lang="de-DE" sz="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7886111"/>
      </p:ext>
    </p:extLst>
  </p:cSld>
  <p:clrMapOvr>
    <a:masterClrMapping/>
  </p:clrMapOvr>
  <p:hf hd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1520" y="1628799"/>
            <a:ext cx="8640960" cy="2736305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BE0000"/>
              </a:buClr>
              <a:buFont typeface="Wingdings" charset="2"/>
              <a:buChar char="§"/>
              <a:defRPr sz="1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buClr>
                <a:srgbClr val="BE0000"/>
              </a:buClr>
              <a:buFont typeface="Wingdings" charset="2"/>
              <a:buChar char="§"/>
              <a:defRPr sz="1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BE0000"/>
              </a:buClr>
              <a:buFont typeface="Wingdings" charset="2"/>
              <a:buChar char="§"/>
              <a:defRPr sz="1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BE0000"/>
              </a:buClr>
              <a:buFont typeface="Wingdings" charset="2"/>
              <a:buChar char="§"/>
              <a:defRPr sz="1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8" name="Bildplatzhalter 4"/>
          <p:cNvSpPr>
            <a:spLocks noGrp="1"/>
          </p:cNvSpPr>
          <p:nvPr>
            <p:ph type="pic" sz="quarter" idx="11"/>
          </p:nvPr>
        </p:nvSpPr>
        <p:spPr>
          <a:xfrm>
            <a:off x="6156176" y="4581128"/>
            <a:ext cx="2736304" cy="1584176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Bild auf Platzhalter ziehen oder durch Klicken auf Symbol hinzufügen</a:t>
            </a:r>
          </a:p>
        </p:txBody>
      </p:sp>
      <p:sp>
        <p:nvSpPr>
          <p:cNvPr id="9" name="Bildplatzhalter 4"/>
          <p:cNvSpPr>
            <a:spLocks noGrp="1"/>
          </p:cNvSpPr>
          <p:nvPr>
            <p:ph type="pic" sz="quarter" idx="12"/>
          </p:nvPr>
        </p:nvSpPr>
        <p:spPr>
          <a:xfrm>
            <a:off x="251520" y="4581128"/>
            <a:ext cx="2736304" cy="1584176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Bild auf Platzhalter ziehen oder durch Klicken auf Symbol hinzufügen</a:t>
            </a:r>
          </a:p>
        </p:txBody>
      </p:sp>
      <p:sp>
        <p:nvSpPr>
          <p:cNvPr id="10" name="Bildplatzhalter 4"/>
          <p:cNvSpPr>
            <a:spLocks noGrp="1"/>
          </p:cNvSpPr>
          <p:nvPr>
            <p:ph type="pic" sz="quarter" idx="13"/>
          </p:nvPr>
        </p:nvSpPr>
        <p:spPr>
          <a:xfrm>
            <a:off x="3203848" y="4581128"/>
            <a:ext cx="2736304" cy="1584176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Bild auf Platzhalter ziehen oder durch Klicken auf Symbol hinzufügen</a:t>
            </a:r>
          </a:p>
        </p:txBody>
      </p:sp>
      <p:sp>
        <p:nvSpPr>
          <p:cNvPr id="12" name="Titel 1"/>
          <p:cNvSpPr>
            <a:spLocks noGrp="1"/>
          </p:cNvSpPr>
          <p:nvPr>
            <p:ph type="ctrTitle" hasCustomPrompt="1"/>
          </p:nvPr>
        </p:nvSpPr>
        <p:spPr>
          <a:xfrm>
            <a:off x="251521" y="260648"/>
            <a:ext cx="7632847" cy="792088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4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pic>
        <p:nvPicPr>
          <p:cNvPr id="13" name="Picture 4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72400" y="260647"/>
            <a:ext cx="678725" cy="6939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hteck 13"/>
          <p:cNvSpPr/>
          <p:nvPr userDrawn="1"/>
        </p:nvSpPr>
        <p:spPr>
          <a:xfrm>
            <a:off x="-1" y="1340768"/>
            <a:ext cx="9144001" cy="45719"/>
          </a:xfrm>
          <a:prstGeom prst="rect">
            <a:avLst/>
          </a:prstGeom>
          <a:solidFill>
            <a:srgbClr val="BE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1" name="Rechteck 20"/>
          <p:cNvSpPr/>
          <p:nvPr userDrawn="1"/>
        </p:nvSpPr>
        <p:spPr>
          <a:xfrm>
            <a:off x="-6260" y="6408712"/>
            <a:ext cx="9187200" cy="476672"/>
          </a:xfrm>
          <a:prstGeom prst="rect">
            <a:avLst/>
          </a:prstGeom>
          <a:solidFill>
            <a:srgbClr val="BE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5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1043608" y="6525344"/>
            <a:ext cx="4752527" cy="288032"/>
          </a:xfrm>
          <a:prstGeom prst="rect">
            <a:avLst/>
          </a:prstGeom>
        </p:spPr>
        <p:txBody>
          <a:bodyPr/>
          <a:lstStyle>
            <a:lvl1pPr algn="l">
              <a:defRPr sz="80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Hochschule Landshut  |  www.haw-landshut.de</a:t>
            </a:r>
          </a:p>
        </p:txBody>
      </p:sp>
      <p:sp>
        <p:nvSpPr>
          <p:cNvPr id="16" name="Datumsplatzhalter 2"/>
          <p:cNvSpPr>
            <a:spLocks noGrp="1"/>
          </p:cNvSpPr>
          <p:nvPr>
            <p:ph type="dt" sz="half" idx="2"/>
          </p:nvPr>
        </p:nvSpPr>
        <p:spPr>
          <a:xfrm>
            <a:off x="251520" y="6525344"/>
            <a:ext cx="792088" cy="288032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C6DE59DF-1964-4F40-BFE0-0271FA9E7BFB}" type="datetime1">
              <a:rPr lang="de-DE" smtClean="0"/>
              <a:t>28.06.2021</a:t>
            </a:fld>
            <a:endParaRPr lang="de-DE" dirty="0"/>
          </a:p>
        </p:txBody>
      </p:sp>
      <p:sp>
        <p:nvSpPr>
          <p:cNvPr id="17" name="Textfeld 16"/>
          <p:cNvSpPr txBox="1"/>
          <p:nvPr userDrawn="1"/>
        </p:nvSpPr>
        <p:spPr>
          <a:xfrm>
            <a:off x="8460432" y="6525344"/>
            <a:ext cx="72008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C45D47F5-C6F8-4076-98B4-AE849A5F4767}" type="slidenum">
              <a:rPr lang="de-DE" sz="800" smtClean="0">
                <a:solidFill>
                  <a:schemeClr val="bg1"/>
                </a:solidFill>
              </a:rPr>
              <a:t>‹Nr.›</a:t>
            </a:fld>
            <a:endParaRPr lang="de-DE" sz="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17576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139952" y="1628801"/>
            <a:ext cx="4752528" cy="4536000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BE0000"/>
              </a:buClr>
              <a:buFont typeface="Wingdings" charset="2"/>
              <a:buChar char="§"/>
              <a:defRPr sz="1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buClr>
                <a:srgbClr val="BE0000"/>
              </a:buClr>
              <a:buFont typeface="Wingdings" charset="2"/>
              <a:buChar char="§"/>
              <a:defRPr sz="1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BE0000"/>
              </a:buClr>
              <a:buFont typeface="Wingdings" charset="2"/>
              <a:buChar char="§"/>
              <a:defRPr sz="1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BE0000"/>
              </a:buClr>
              <a:buFont typeface="Wingdings" charset="2"/>
              <a:buChar char="§"/>
              <a:defRPr sz="1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8" name="Bildplatzhalter 4"/>
          <p:cNvSpPr>
            <a:spLocks noGrp="1"/>
          </p:cNvSpPr>
          <p:nvPr>
            <p:ph type="pic" sz="quarter" idx="11"/>
          </p:nvPr>
        </p:nvSpPr>
        <p:spPr>
          <a:xfrm>
            <a:off x="251520" y="1628800"/>
            <a:ext cx="3778374" cy="4536000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Bild auf Platzhalter ziehen oder durch Klicken auf Symbol hinzufügen</a:t>
            </a:r>
          </a:p>
        </p:txBody>
      </p:sp>
      <p:sp>
        <p:nvSpPr>
          <p:cNvPr id="7" name="Titel 1"/>
          <p:cNvSpPr>
            <a:spLocks noGrp="1"/>
          </p:cNvSpPr>
          <p:nvPr>
            <p:ph type="ctrTitle" hasCustomPrompt="1"/>
          </p:nvPr>
        </p:nvSpPr>
        <p:spPr>
          <a:xfrm>
            <a:off x="251521" y="260648"/>
            <a:ext cx="7632847" cy="792088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4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pic>
        <p:nvPicPr>
          <p:cNvPr id="9" name="Picture 4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72400" y="260647"/>
            <a:ext cx="678725" cy="6939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hteck 9"/>
          <p:cNvSpPr/>
          <p:nvPr userDrawn="1"/>
        </p:nvSpPr>
        <p:spPr>
          <a:xfrm>
            <a:off x="0" y="1340768"/>
            <a:ext cx="9144001" cy="45719"/>
          </a:xfrm>
          <a:prstGeom prst="rect">
            <a:avLst/>
          </a:prstGeom>
          <a:solidFill>
            <a:srgbClr val="BE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0" name="Rechteck 19"/>
          <p:cNvSpPr/>
          <p:nvPr userDrawn="1"/>
        </p:nvSpPr>
        <p:spPr>
          <a:xfrm>
            <a:off x="-6260" y="6408712"/>
            <a:ext cx="9187200" cy="476672"/>
          </a:xfrm>
          <a:prstGeom prst="rect">
            <a:avLst/>
          </a:prstGeom>
          <a:solidFill>
            <a:srgbClr val="BE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1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1043608" y="6525344"/>
            <a:ext cx="4752527" cy="288032"/>
          </a:xfrm>
          <a:prstGeom prst="rect">
            <a:avLst/>
          </a:prstGeom>
        </p:spPr>
        <p:txBody>
          <a:bodyPr/>
          <a:lstStyle>
            <a:lvl1pPr algn="l">
              <a:defRPr sz="80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Hochschule Landshut  |  www.haw-landshut.de</a:t>
            </a:r>
          </a:p>
        </p:txBody>
      </p:sp>
      <p:sp>
        <p:nvSpPr>
          <p:cNvPr id="12" name="Datumsplatzhalter 2"/>
          <p:cNvSpPr>
            <a:spLocks noGrp="1"/>
          </p:cNvSpPr>
          <p:nvPr>
            <p:ph type="dt" sz="half" idx="2"/>
          </p:nvPr>
        </p:nvSpPr>
        <p:spPr>
          <a:xfrm>
            <a:off x="251520" y="6525344"/>
            <a:ext cx="792088" cy="288032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C6DE59DF-1964-4F40-BFE0-0271FA9E7BFB}" type="datetime1">
              <a:rPr lang="de-DE" smtClean="0"/>
              <a:t>28.06.2021</a:t>
            </a:fld>
            <a:endParaRPr lang="de-DE" dirty="0"/>
          </a:p>
        </p:txBody>
      </p:sp>
      <p:sp>
        <p:nvSpPr>
          <p:cNvPr id="13" name="Textfeld 12"/>
          <p:cNvSpPr txBox="1"/>
          <p:nvPr userDrawn="1"/>
        </p:nvSpPr>
        <p:spPr>
          <a:xfrm>
            <a:off x="8460432" y="6525344"/>
            <a:ext cx="72008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C45D47F5-C6F8-4076-98B4-AE849A5F4767}" type="slidenum">
              <a:rPr lang="de-DE" sz="800" smtClean="0">
                <a:solidFill>
                  <a:schemeClr val="bg1"/>
                </a:solidFill>
              </a:rPr>
              <a:t>‹Nr.›</a:t>
            </a:fld>
            <a:endParaRPr lang="de-DE" sz="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06950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1520" y="1620000"/>
            <a:ext cx="8640960" cy="4536000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BE0000"/>
              </a:buClr>
              <a:buFont typeface="Wingdings" charset="2"/>
              <a:buChar char="§"/>
              <a:defRPr sz="2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buClr>
                <a:srgbClr val="BE0000"/>
              </a:buClr>
              <a:buFont typeface="Wingdings" charset="2"/>
              <a:buChar char="§"/>
              <a:defRPr sz="20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BE0000"/>
              </a:buClr>
              <a:buFont typeface="Wingdings" charset="2"/>
              <a:buChar char="§"/>
              <a:defRPr sz="16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BE0000"/>
              </a:buClr>
              <a:buFont typeface="Wingdings" charset="2"/>
              <a:buChar char="§"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9" name="Titel 1"/>
          <p:cNvSpPr>
            <a:spLocks noGrp="1"/>
          </p:cNvSpPr>
          <p:nvPr>
            <p:ph type="ctrTitle" hasCustomPrompt="1"/>
          </p:nvPr>
        </p:nvSpPr>
        <p:spPr>
          <a:xfrm>
            <a:off x="251521" y="260648"/>
            <a:ext cx="7632847" cy="792088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4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pic>
        <p:nvPicPr>
          <p:cNvPr id="10" name="Picture 4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72400" y="260647"/>
            <a:ext cx="678725" cy="6939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hteck 10"/>
          <p:cNvSpPr/>
          <p:nvPr userDrawn="1"/>
        </p:nvSpPr>
        <p:spPr>
          <a:xfrm>
            <a:off x="0" y="1340768"/>
            <a:ext cx="9144001" cy="45719"/>
          </a:xfrm>
          <a:prstGeom prst="rect">
            <a:avLst/>
          </a:prstGeom>
          <a:solidFill>
            <a:srgbClr val="BE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8" name="Rechteck 17"/>
          <p:cNvSpPr/>
          <p:nvPr userDrawn="1"/>
        </p:nvSpPr>
        <p:spPr>
          <a:xfrm>
            <a:off x="-6260" y="6408712"/>
            <a:ext cx="9187200" cy="476672"/>
          </a:xfrm>
          <a:prstGeom prst="rect">
            <a:avLst/>
          </a:prstGeom>
          <a:solidFill>
            <a:srgbClr val="BE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2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1043608" y="6525344"/>
            <a:ext cx="4752527" cy="288032"/>
          </a:xfrm>
          <a:prstGeom prst="rect">
            <a:avLst/>
          </a:prstGeom>
        </p:spPr>
        <p:txBody>
          <a:bodyPr/>
          <a:lstStyle>
            <a:lvl1pPr algn="l">
              <a:defRPr sz="80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Hochschule Landshut  |  www.haw-landshut.de</a:t>
            </a:r>
          </a:p>
        </p:txBody>
      </p:sp>
      <p:sp>
        <p:nvSpPr>
          <p:cNvPr id="13" name="Datumsplatzhalter 2"/>
          <p:cNvSpPr>
            <a:spLocks noGrp="1"/>
          </p:cNvSpPr>
          <p:nvPr>
            <p:ph type="dt" sz="half" idx="2"/>
          </p:nvPr>
        </p:nvSpPr>
        <p:spPr>
          <a:xfrm>
            <a:off x="251520" y="6525344"/>
            <a:ext cx="792088" cy="288032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C6DE59DF-1964-4F40-BFE0-0271FA9E7BFB}" type="datetime1">
              <a:rPr lang="de-DE" smtClean="0"/>
              <a:t>28.06.2021</a:t>
            </a:fld>
            <a:endParaRPr lang="de-DE" dirty="0"/>
          </a:p>
        </p:txBody>
      </p:sp>
      <p:sp>
        <p:nvSpPr>
          <p:cNvPr id="14" name="Textfeld 13"/>
          <p:cNvSpPr txBox="1"/>
          <p:nvPr userDrawn="1"/>
        </p:nvSpPr>
        <p:spPr>
          <a:xfrm>
            <a:off x="8460432" y="6525344"/>
            <a:ext cx="72008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C45D47F5-C6F8-4076-98B4-AE849A5F4767}" type="slidenum">
              <a:rPr lang="de-DE" sz="800" smtClean="0">
                <a:solidFill>
                  <a:schemeClr val="bg1"/>
                </a:solidFill>
              </a:rPr>
              <a:t>‹Nr.›</a:t>
            </a:fld>
            <a:endParaRPr lang="de-DE" sz="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25200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1520" y="1268760"/>
            <a:ext cx="8640960" cy="4887240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BE0000"/>
              </a:buClr>
              <a:buFont typeface="Wingdings" charset="2"/>
              <a:buChar char="§"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buClr>
                <a:srgbClr val="BE0000"/>
              </a:buClr>
              <a:buFont typeface="Wingdings" charset="2"/>
              <a:buChar char="§"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BE0000"/>
              </a:buClr>
              <a:buFont typeface="Wingdings" charset="2"/>
              <a:buChar char="§"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BE0000"/>
              </a:buClr>
              <a:buFont typeface="Wingdings" charset="2"/>
              <a:buChar char="§"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9" name="Titel 1"/>
          <p:cNvSpPr>
            <a:spLocks noGrp="1"/>
          </p:cNvSpPr>
          <p:nvPr>
            <p:ph type="ctrTitle" hasCustomPrompt="1"/>
          </p:nvPr>
        </p:nvSpPr>
        <p:spPr>
          <a:xfrm>
            <a:off x="251521" y="188640"/>
            <a:ext cx="7632847" cy="792088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4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pic>
        <p:nvPicPr>
          <p:cNvPr id="10" name="Picture 4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72400" y="260647"/>
            <a:ext cx="678725" cy="6939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hteck 10"/>
          <p:cNvSpPr/>
          <p:nvPr userDrawn="1"/>
        </p:nvSpPr>
        <p:spPr>
          <a:xfrm>
            <a:off x="0" y="1079025"/>
            <a:ext cx="9144001" cy="45719"/>
          </a:xfrm>
          <a:prstGeom prst="rect">
            <a:avLst/>
          </a:prstGeom>
          <a:solidFill>
            <a:srgbClr val="BE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8" name="Rechteck 17"/>
          <p:cNvSpPr/>
          <p:nvPr userDrawn="1"/>
        </p:nvSpPr>
        <p:spPr>
          <a:xfrm>
            <a:off x="-6260" y="6408712"/>
            <a:ext cx="9187200" cy="476672"/>
          </a:xfrm>
          <a:prstGeom prst="rect">
            <a:avLst/>
          </a:prstGeom>
          <a:solidFill>
            <a:srgbClr val="BE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2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1043608" y="6525344"/>
            <a:ext cx="4752527" cy="288032"/>
          </a:xfrm>
          <a:prstGeom prst="rect">
            <a:avLst/>
          </a:prstGeom>
        </p:spPr>
        <p:txBody>
          <a:bodyPr/>
          <a:lstStyle>
            <a:lvl1pPr algn="l">
              <a:defRPr sz="80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Hochschule Landshut  |  www.haw-landshut.de</a:t>
            </a:r>
          </a:p>
        </p:txBody>
      </p:sp>
      <p:sp>
        <p:nvSpPr>
          <p:cNvPr id="13" name="Datumsplatzhalter 2"/>
          <p:cNvSpPr>
            <a:spLocks noGrp="1"/>
          </p:cNvSpPr>
          <p:nvPr>
            <p:ph type="dt" sz="half" idx="2"/>
          </p:nvPr>
        </p:nvSpPr>
        <p:spPr>
          <a:xfrm>
            <a:off x="251520" y="6525344"/>
            <a:ext cx="792088" cy="288032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C6DE59DF-1964-4F40-BFE0-0271FA9E7BFB}" type="datetime1">
              <a:rPr lang="de-DE" smtClean="0"/>
              <a:t>28.06.2021</a:t>
            </a:fld>
            <a:endParaRPr lang="de-DE" dirty="0"/>
          </a:p>
        </p:txBody>
      </p:sp>
      <p:sp>
        <p:nvSpPr>
          <p:cNvPr id="14" name="Textfeld 13"/>
          <p:cNvSpPr txBox="1"/>
          <p:nvPr userDrawn="1"/>
        </p:nvSpPr>
        <p:spPr>
          <a:xfrm>
            <a:off x="8460432" y="6525344"/>
            <a:ext cx="72008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C45D47F5-C6F8-4076-98B4-AE849A5F4767}" type="slidenum">
              <a:rPr lang="de-DE" sz="800" smtClean="0">
                <a:solidFill>
                  <a:schemeClr val="bg1"/>
                </a:solidFill>
              </a:rPr>
              <a:t>‹Nr.›</a:t>
            </a:fld>
            <a:endParaRPr lang="de-DE" sz="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59905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lvl="0"/>
            <a:r>
              <a:rPr lang="de-DE"/>
              <a:t>Hochschule Landshut  |  www.haw-landshut.de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lvl="0"/>
            <a:fld id="{5C6C25D1-710F-446D-AA81-79ED79336A03}" type="datetime1">
              <a:rPr lang="de-DE" smtClean="0"/>
              <a:pPr lvl="0"/>
              <a:t>28.06.2021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22862858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d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/>
          <p:nvPr userDrawn="1"/>
        </p:nvSpPr>
        <p:spPr>
          <a:xfrm>
            <a:off x="-63063" y="4797152"/>
            <a:ext cx="9315583" cy="2060848"/>
          </a:xfrm>
          <a:prstGeom prst="rect">
            <a:avLst/>
          </a:prstGeom>
          <a:solidFill>
            <a:srgbClr val="BE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10"/>
          </p:nvPr>
        </p:nvSpPr>
        <p:spPr>
          <a:xfrm>
            <a:off x="0" y="1386488"/>
            <a:ext cx="9144000" cy="341066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9" name="Rechteck 8"/>
          <p:cNvSpPr/>
          <p:nvPr userDrawn="1"/>
        </p:nvSpPr>
        <p:spPr>
          <a:xfrm>
            <a:off x="-1" y="1340768"/>
            <a:ext cx="9144001" cy="45719"/>
          </a:xfrm>
          <a:prstGeom prst="rect">
            <a:avLst/>
          </a:prstGeom>
          <a:solidFill>
            <a:srgbClr val="BE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1" name="Picture 4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72400" y="260647"/>
            <a:ext cx="678725" cy="6939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158795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Untertitel 2"/>
          <p:cNvSpPr txBox="1">
            <a:spLocks/>
          </p:cNvSpPr>
          <p:nvPr userDrawn="1"/>
        </p:nvSpPr>
        <p:spPr>
          <a:xfrm>
            <a:off x="251520" y="5229200"/>
            <a:ext cx="8496944" cy="129614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3299625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50" r:id="rId2"/>
    <p:sldLayoutId id="2147483664" r:id="rId3"/>
    <p:sldLayoutId id="2147483666" r:id="rId4"/>
    <p:sldLayoutId id="2147483665" r:id="rId5"/>
    <p:sldLayoutId id="2147483663" r:id="rId6"/>
    <p:sldLayoutId id="2147483667" r:id="rId7"/>
    <p:sldLayoutId id="2147483670" r:id="rId8"/>
    <p:sldLayoutId id="2147483671" r:id="rId9"/>
  </p:sldLayoutIdLst>
  <p:hf hdr="0"/>
  <p:txStyles>
    <p:titleStyle>
      <a:lvl1pPr algn="ctr" defTabSz="914400" rtl="0" eaLnBrk="1" latinLnBrk="0" hangingPunct="1">
        <a:spcBef>
          <a:spcPct val="0"/>
        </a:spcBef>
        <a:buNone/>
        <a:defRPr sz="2400" b="1" kern="1200">
          <a:solidFill>
            <a:schemeClr val="bg1">
              <a:lumMod val="50000"/>
            </a:schemeClr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jpe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5.png"/><Relationship Id="rId7" Type="http://schemas.openxmlformats.org/officeDocument/2006/relationships/image" Target="../media/image9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ouser.cn/pdfdocs/NXP_LPC546xx_User_Manual.pdf" TargetMode="External"/><Relationship Id="rId2" Type="http://schemas.openxmlformats.org/officeDocument/2006/relationships/hyperlink" Target="https://nxpcup.nxp.com/challenges" TargetMode="Externa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Aufbau und Programmierung eines Modellfahrzeugs für den NXP Cup</a:t>
            </a:r>
            <a:br>
              <a:rPr lang="de-DE" dirty="0"/>
            </a:br>
            <a:r>
              <a:rPr lang="de-DE" sz="1200" dirty="0"/>
              <a:t>Christian Ecker, Matthias Summer, Markus Ambrosch – Master Elektrotechnik Sem.2 SS21</a:t>
            </a:r>
            <a:endParaRPr lang="de-DE" dirty="0"/>
          </a:p>
        </p:txBody>
      </p:sp>
      <p:pic>
        <p:nvPicPr>
          <p:cNvPr id="7" name="Bildplatzhalter 6">
            <a:extLst>
              <a:ext uri="{FF2B5EF4-FFF2-40B4-BE49-F238E27FC236}">
                <a16:creationId xmlns:a16="http://schemas.microsoft.com/office/drawing/2014/main" id="{8DF2B722-A8D2-434E-91A0-2C43C67A7D9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81" t="9460" r="18469" b="13069"/>
          <a:stretch/>
        </p:blipFill>
        <p:spPr>
          <a:xfrm rot="16200000">
            <a:off x="1838784" y="-459916"/>
            <a:ext cx="5466432" cy="9144000"/>
          </a:xfrm>
        </p:spPr>
      </p:pic>
    </p:spTree>
    <p:extLst>
      <p:ext uri="{BB962C8B-B14F-4D97-AF65-F5344CB8AC3E}">
        <p14:creationId xmlns:p14="http://schemas.microsoft.com/office/powerpoint/2010/main" val="37330785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73C45FA3-ED10-49D9-97FA-F8516F9F096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sz="2800" dirty="0">
                <a:solidFill>
                  <a:srgbClr val="CC0000"/>
                </a:solidFill>
              </a:rPr>
              <a:t>2. </a:t>
            </a:r>
            <a:r>
              <a:rPr lang="de-DE" sz="2800" dirty="0"/>
              <a:t>Bildaufnahme mit der Zeilenkamera IV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5215919-00C3-4CE9-9DCE-DFA4A05BCA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Hochschule Landshut  |  www.haw-landshut.de</a:t>
            </a:r>
            <a:endParaRPr lang="de-DE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AD833CE-C8B0-4FC6-BFB4-311FC441510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6DE59DF-1964-4F40-BFE0-0271FA9E7BFB}" type="datetime1">
              <a:rPr lang="de-DE" smtClean="0"/>
              <a:t>28.06.2021</a:t>
            </a:fld>
            <a:endParaRPr lang="de-DE" dirty="0"/>
          </a:p>
        </p:txBody>
      </p:sp>
      <p:pic>
        <p:nvPicPr>
          <p:cNvPr id="7" name="Grafik 6" descr="Ein Bild, das Text enthält.&#10;&#10;Automatisch generierte Beschreibung">
            <a:extLst>
              <a:ext uri="{FF2B5EF4-FFF2-40B4-BE49-F238E27FC236}">
                <a16:creationId xmlns:a16="http://schemas.microsoft.com/office/drawing/2014/main" id="{FB8B381B-AECE-4B6D-BA1A-9B17D7AF9A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8528" y="1199722"/>
            <a:ext cx="5806943" cy="2194750"/>
          </a:xfrm>
          <a:prstGeom prst="rect">
            <a:avLst/>
          </a:prstGeom>
        </p:spPr>
      </p:pic>
      <p:pic>
        <p:nvPicPr>
          <p:cNvPr id="10" name="Grafik 9" descr="Ein Bild, das Text enthält.&#10;&#10;Automatisch generierte Beschreibung">
            <a:extLst>
              <a:ext uri="{FF2B5EF4-FFF2-40B4-BE49-F238E27FC236}">
                <a16:creationId xmlns:a16="http://schemas.microsoft.com/office/drawing/2014/main" id="{3B3F4284-35D4-4D18-AE85-4EEC2CB0DE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1406" y="3591999"/>
            <a:ext cx="5601185" cy="2735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4533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73C45FA3-ED10-49D9-97FA-F8516F9F096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sz="2800" dirty="0">
                <a:solidFill>
                  <a:srgbClr val="CC0000"/>
                </a:solidFill>
              </a:rPr>
              <a:t>2. </a:t>
            </a:r>
            <a:r>
              <a:rPr lang="de-DE" sz="2800" dirty="0"/>
              <a:t>Bildaufnahme mit der Zeilenkamera V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5215919-00C3-4CE9-9DCE-DFA4A05BCA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Hochschule Landshut  |  www.haw-landshut.de</a:t>
            </a:r>
            <a:endParaRPr lang="de-DE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AD833CE-C8B0-4FC6-BFB4-311FC441510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6DE59DF-1964-4F40-BFE0-0271FA9E7BFB}" type="datetime1">
              <a:rPr lang="de-DE" smtClean="0"/>
              <a:t>28.06.2021</a:t>
            </a:fld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F0F94C9B-8B0A-4675-B734-817F55630D0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2366144"/>
            <a:ext cx="2517744" cy="3356992"/>
          </a:xfrm>
          <a:prstGeom prst="rect">
            <a:avLst/>
          </a:prstGeom>
        </p:spPr>
      </p:pic>
      <p:pic>
        <p:nvPicPr>
          <p:cNvPr id="9" name="Grafik 8" descr="Ein Bild, das Natur, Licht, Nachthimmel enthält.&#10;&#10;Automatisch generierte Beschreibung">
            <a:extLst>
              <a:ext uri="{FF2B5EF4-FFF2-40B4-BE49-F238E27FC236}">
                <a16:creationId xmlns:a16="http://schemas.microsoft.com/office/drawing/2014/main" id="{5CB3057A-CDC0-4405-87B3-ADF705A2EFD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51" t="35473" r="41600" b="43527"/>
          <a:stretch/>
        </p:blipFill>
        <p:spPr>
          <a:xfrm>
            <a:off x="4228360" y="2365772"/>
            <a:ext cx="3362904" cy="3356992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79496290-1DCF-43FC-80E5-C854172A6DF0}"/>
              </a:ext>
            </a:extLst>
          </p:cNvPr>
          <p:cNvSpPr txBox="1"/>
          <p:nvPr/>
        </p:nvSpPr>
        <p:spPr>
          <a:xfrm>
            <a:off x="0" y="1614736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b="1" dirty="0"/>
              <a:t>Lichtdurchlässigkeit der Kamera-Platine</a:t>
            </a:r>
          </a:p>
        </p:txBody>
      </p:sp>
    </p:spTree>
    <p:extLst>
      <p:ext uri="{BB962C8B-B14F-4D97-AF65-F5344CB8AC3E}">
        <p14:creationId xmlns:p14="http://schemas.microsoft.com/office/powerpoint/2010/main" val="12160591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73C45FA3-ED10-49D9-97FA-F8516F9F096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sz="2800" dirty="0">
                <a:solidFill>
                  <a:srgbClr val="CC0000"/>
                </a:solidFill>
              </a:rPr>
              <a:t>3. </a:t>
            </a:r>
            <a:r>
              <a:rPr lang="de-DE" sz="2800" dirty="0"/>
              <a:t>3D-Druck-Anbauteil Antriebsabdeckung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5215919-00C3-4CE9-9DCE-DFA4A05BCA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Hochschule Landshut  |  www.haw-landshut.de</a:t>
            </a:r>
            <a:endParaRPr lang="de-DE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AD833CE-C8B0-4FC6-BFB4-311FC441510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6DE59DF-1964-4F40-BFE0-0271FA9E7BFB}" type="datetime1">
              <a:rPr lang="de-DE" smtClean="0"/>
              <a:t>28.06.2021</a:t>
            </a:fld>
            <a:endParaRPr lang="de-DE" dirty="0"/>
          </a:p>
        </p:txBody>
      </p:sp>
      <p:pic>
        <p:nvPicPr>
          <p:cNvPr id="17" name="Grafik 16" descr="Ein Bild, das Maschine enthält.&#10;&#10;Automatisch generierte Beschreibung">
            <a:extLst>
              <a:ext uri="{FF2B5EF4-FFF2-40B4-BE49-F238E27FC236}">
                <a16:creationId xmlns:a16="http://schemas.microsoft.com/office/drawing/2014/main" id="{6F4E7F6F-5BAE-45B0-960D-0ACACC813D6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768" y="1200944"/>
            <a:ext cx="8748464" cy="514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8246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73C45FA3-ED10-49D9-97FA-F8516F9F096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sz="2800" dirty="0">
                <a:solidFill>
                  <a:srgbClr val="CC0000"/>
                </a:solidFill>
              </a:rPr>
              <a:t>3. </a:t>
            </a:r>
            <a:r>
              <a:rPr lang="de-DE" sz="2800" dirty="0"/>
              <a:t>3D-Anbauteil Antriebsabdeckung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5215919-00C3-4CE9-9DCE-DFA4A05BCA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Hochschule Landshut  |  www.haw-landshut.de</a:t>
            </a:r>
            <a:endParaRPr lang="de-DE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AD833CE-C8B0-4FC6-BFB4-311FC441510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6DE59DF-1964-4F40-BFE0-0271FA9E7BFB}" type="datetime1">
              <a:rPr lang="de-DE" smtClean="0"/>
              <a:t>28.06.2021</a:t>
            </a:fld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E947F1E7-28F1-4C73-B077-BD5C8CDF2B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2688328"/>
            <a:ext cx="1457529" cy="1481344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1BEE9597-ED75-4107-84F4-EB2AE26B8B88}"/>
              </a:ext>
            </a:extLst>
          </p:cNvPr>
          <p:cNvSpPr txBox="1"/>
          <p:nvPr/>
        </p:nvSpPr>
        <p:spPr>
          <a:xfrm>
            <a:off x="467544" y="4169672"/>
            <a:ext cx="14575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Autodesk Fusion360</a:t>
            </a:r>
          </a:p>
        </p:txBody>
      </p:sp>
      <p:pic>
        <p:nvPicPr>
          <p:cNvPr id="11" name="Grafik 10" descr="Ein Bild, das Leder, Zahnrad enthält.&#10;&#10;Automatisch generierte Beschreibung">
            <a:extLst>
              <a:ext uri="{FF2B5EF4-FFF2-40B4-BE49-F238E27FC236}">
                <a16:creationId xmlns:a16="http://schemas.microsoft.com/office/drawing/2014/main" id="{0782C15D-149B-4C00-AB2F-B42A4B4B87E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9804" y="1196752"/>
            <a:ext cx="5940152" cy="2387662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74565D60-0C20-4E2A-866E-5AB58BBEAA8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485" y="3800438"/>
            <a:ext cx="2469175" cy="2387662"/>
          </a:xfrm>
          <a:prstGeom prst="rect">
            <a:avLst/>
          </a:prstGeom>
        </p:spPr>
      </p:pic>
      <p:pic>
        <p:nvPicPr>
          <p:cNvPr id="15" name="Grafik 14" descr="Ein Bild, das Fuß enthält.&#10;&#10;Automatisch generierte Beschreibung">
            <a:extLst>
              <a:ext uri="{FF2B5EF4-FFF2-40B4-BE49-F238E27FC236}">
                <a16:creationId xmlns:a16="http://schemas.microsoft.com/office/drawing/2014/main" id="{A6AFE27C-F333-427A-A72E-49B169F90B0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9768" y="3809808"/>
            <a:ext cx="2078559" cy="2387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3250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73C45FA3-ED10-49D9-97FA-F8516F9F096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sz="2800" dirty="0">
                <a:solidFill>
                  <a:srgbClr val="CC0000"/>
                </a:solidFill>
              </a:rPr>
              <a:t>4. </a:t>
            </a:r>
            <a:r>
              <a:rPr lang="de-DE" sz="2800" dirty="0">
                <a:solidFill>
                  <a:schemeClr val="tx1"/>
                </a:solidFill>
              </a:rPr>
              <a:t>Programmierung der Anzeige I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5215919-00C3-4CE9-9DCE-DFA4A05BCA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Hochschule Landshut  |  www.haw-landshut.de</a:t>
            </a:r>
            <a:endParaRPr lang="de-DE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AD833CE-C8B0-4FC6-BFB4-311FC441510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6DE59DF-1964-4F40-BFE0-0271FA9E7BFB}" type="datetime1">
              <a:rPr lang="de-DE" smtClean="0"/>
              <a:t>28.06.2021</a:t>
            </a:fld>
            <a:endParaRPr lang="de-DE" dirty="0"/>
          </a:p>
        </p:txBody>
      </p:sp>
      <p:sp>
        <p:nvSpPr>
          <p:cNvPr id="6" name="Inhaltsplatzhalter 1">
            <a:extLst>
              <a:ext uri="{FF2B5EF4-FFF2-40B4-BE49-F238E27FC236}">
                <a16:creationId xmlns:a16="http://schemas.microsoft.com/office/drawing/2014/main" id="{5BB32650-453C-456B-A9CF-E0004B876E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268760"/>
            <a:ext cx="8640960" cy="4887240"/>
          </a:xfrm>
        </p:spPr>
        <p:txBody>
          <a:bodyPr/>
          <a:lstStyle/>
          <a:p>
            <a:pPr marL="0" indent="0">
              <a:buNone/>
            </a:pPr>
            <a:r>
              <a:rPr lang="de-DE" sz="2400" b="1" u="sng" dirty="0">
                <a:solidFill>
                  <a:srgbClr val="BE0000"/>
                </a:solidFill>
              </a:rPr>
              <a:t>Wiederholung des Problems</a:t>
            </a:r>
          </a:p>
          <a:p>
            <a:pPr marL="0" indent="0">
              <a:buNone/>
            </a:pPr>
            <a:endParaRPr lang="de-DE" sz="2400" b="1" u="sng" dirty="0">
              <a:solidFill>
                <a:srgbClr val="BE0000"/>
              </a:solidFill>
            </a:endParaRPr>
          </a:p>
          <a:p>
            <a:pPr marL="0" indent="0">
              <a:buNone/>
            </a:pPr>
            <a:endParaRPr lang="de-DE" sz="2400" b="1" u="sng" dirty="0">
              <a:solidFill>
                <a:srgbClr val="BE0000"/>
              </a:solidFill>
            </a:endParaRPr>
          </a:p>
          <a:p>
            <a:pPr marL="0" indent="0">
              <a:buNone/>
            </a:pPr>
            <a:r>
              <a:rPr lang="de-DE" sz="2400" dirty="0">
                <a:solidFill>
                  <a:schemeClr val="tx1"/>
                </a:solidFill>
              </a:rPr>
              <a:t>	Kommunikation mit dem Display funktionierte nicht!!</a:t>
            </a:r>
          </a:p>
        </p:txBody>
      </p: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38E96074-7584-4D17-BC35-238F999A9672}"/>
              </a:ext>
            </a:extLst>
          </p:cNvPr>
          <p:cNvGrpSpPr/>
          <p:nvPr/>
        </p:nvGrpSpPr>
        <p:grpSpPr>
          <a:xfrm>
            <a:off x="2362919" y="3501008"/>
            <a:ext cx="4241284" cy="2376264"/>
            <a:chOff x="2362919" y="3501008"/>
            <a:chExt cx="4241284" cy="2376264"/>
          </a:xfrm>
        </p:grpSpPr>
        <p:pic>
          <p:nvPicPr>
            <p:cNvPr id="18" name="Grafik 17" descr="Ein Bild, das Text enthält.&#10;&#10;Automatisch generierte Beschreibung">
              <a:extLst>
                <a:ext uri="{FF2B5EF4-FFF2-40B4-BE49-F238E27FC236}">
                  <a16:creationId xmlns:a16="http://schemas.microsoft.com/office/drawing/2014/main" id="{D4D9DD0A-9CD4-4099-8436-5206CAC373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62919" y="3501008"/>
              <a:ext cx="4241284" cy="2376264"/>
            </a:xfrm>
            <a:prstGeom prst="rect">
              <a:avLst/>
            </a:prstGeom>
          </p:spPr>
        </p:pic>
        <p:cxnSp>
          <p:nvCxnSpPr>
            <p:cNvPr id="8" name="Gerader Verbinder 7">
              <a:extLst>
                <a:ext uri="{FF2B5EF4-FFF2-40B4-BE49-F238E27FC236}">
                  <a16:creationId xmlns:a16="http://schemas.microsoft.com/office/drawing/2014/main" id="{A690DD5F-67FC-48B1-91C0-515CB120D8D3}"/>
                </a:ext>
              </a:extLst>
            </p:cNvPr>
            <p:cNvCxnSpPr>
              <a:cxnSpLocks/>
            </p:cNvCxnSpPr>
            <p:nvPr/>
          </p:nvCxnSpPr>
          <p:spPr>
            <a:xfrm>
              <a:off x="2362919" y="3501008"/>
              <a:ext cx="4241284" cy="2376264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Gerader Verbinder 8">
              <a:extLst>
                <a:ext uri="{FF2B5EF4-FFF2-40B4-BE49-F238E27FC236}">
                  <a16:creationId xmlns:a16="http://schemas.microsoft.com/office/drawing/2014/main" id="{5A5E8BE7-154D-4D59-BF96-7F306FD56E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62919" y="3501008"/>
              <a:ext cx="4241284" cy="2376264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728527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73C45FA3-ED10-49D9-97FA-F8516F9F096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sz="2800" dirty="0">
                <a:solidFill>
                  <a:srgbClr val="CC0000"/>
                </a:solidFill>
              </a:rPr>
              <a:t>4. </a:t>
            </a:r>
            <a:r>
              <a:rPr lang="de-DE" sz="2800" dirty="0">
                <a:solidFill>
                  <a:schemeClr val="tx1"/>
                </a:solidFill>
              </a:rPr>
              <a:t>Programmierung der Anzeige II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5215919-00C3-4CE9-9DCE-DFA4A05BCA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Hochschule Landshut  |  www.haw-landshut.de</a:t>
            </a:r>
            <a:endParaRPr lang="de-DE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AD833CE-C8B0-4FC6-BFB4-311FC441510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6DE59DF-1964-4F40-BFE0-0271FA9E7BFB}" type="datetime1">
              <a:rPr lang="de-DE" smtClean="0"/>
              <a:t>28.06.2021</a:t>
            </a:fld>
            <a:endParaRPr lang="de-DE" dirty="0"/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87880EFF-DBF7-4030-A97F-2973CB3783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9838" y="1371454"/>
            <a:ext cx="5544324" cy="2381582"/>
          </a:xfrm>
        </p:spPr>
      </p:pic>
      <p:pic>
        <p:nvPicPr>
          <p:cNvPr id="9" name="Grafik 8" descr="Ein Bild, das Text enthält.&#10;&#10;Automatisch generierte Beschreibung">
            <a:extLst>
              <a:ext uri="{FF2B5EF4-FFF2-40B4-BE49-F238E27FC236}">
                <a16:creationId xmlns:a16="http://schemas.microsoft.com/office/drawing/2014/main" id="{414EB5BA-5577-4DE8-9298-B93918B607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3860989"/>
            <a:ext cx="6732240" cy="2556401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8F73CF4D-3ED0-46FA-B7C0-62115CACA853}"/>
              </a:ext>
            </a:extLst>
          </p:cNvPr>
          <p:cNvSpPr txBox="1"/>
          <p:nvPr/>
        </p:nvSpPr>
        <p:spPr>
          <a:xfrm>
            <a:off x="7164288" y="3530013"/>
            <a:ext cx="72008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rgbClr val="BE0000"/>
                </a:solidFill>
              </a:rPr>
              <a:t>[NXP2] </a:t>
            </a:r>
            <a:endParaRPr lang="de-DE" sz="1200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F3039628-A67A-49CD-8E49-B0DB9141F04D}"/>
              </a:ext>
            </a:extLst>
          </p:cNvPr>
          <p:cNvSpPr txBox="1"/>
          <p:nvPr/>
        </p:nvSpPr>
        <p:spPr>
          <a:xfrm>
            <a:off x="8038116" y="6055677"/>
            <a:ext cx="72008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rgbClr val="BE0000"/>
                </a:solidFill>
              </a:rPr>
              <a:t>[NXP2] </a:t>
            </a: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27275187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73C45FA3-ED10-49D9-97FA-F8516F9F096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sz="2800" dirty="0">
                <a:solidFill>
                  <a:srgbClr val="CC0000"/>
                </a:solidFill>
              </a:rPr>
              <a:t>4. </a:t>
            </a:r>
            <a:r>
              <a:rPr lang="de-DE" sz="2800" dirty="0">
                <a:solidFill>
                  <a:schemeClr val="tx1"/>
                </a:solidFill>
              </a:rPr>
              <a:t>Programmierung der Anzeige III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5215919-00C3-4CE9-9DCE-DFA4A05BCA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Hochschule Landshut  |  www.haw-landshut.de</a:t>
            </a:r>
            <a:endParaRPr lang="de-DE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AD833CE-C8B0-4FC6-BFB4-311FC441510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6DE59DF-1964-4F40-BFE0-0271FA9E7BFB}" type="datetime1">
              <a:rPr lang="de-DE" smtClean="0"/>
              <a:t>28.06.2021</a:t>
            </a:fld>
            <a:endParaRPr lang="de-DE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1E315EF0-A95F-4E2D-9B18-7B79C6042B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2400" b="1" u="sng" dirty="0">
                <a:solidFill>
                  <a:srgbClr val="BE0000"/>
                </a:solidFill>
              </a:rPr>
              <a:t>Nächstes Problem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sz="2400" dirty="0">
                <a:solidFill>
                  <a:schemeClr val="tx1"/>
                </a:solidFill>
              </a:rPr>
              <a:t>Frequenz von SCL bei 333kHz statt 400kHz</a:t>
            </a:r>
          </a:p>
          <a:p>
            <a:pPr marL="0" indent="0">
              <a:buNone/>
            </a:pPr>
            <a:endParaRPr lang="de-DE" sz="24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de-DE" sz="2400" dirty="0" err="1">
                <a:solidFill>
                  <a:schemeClr val="tx1"/>
                </a:solidFill>
              </a:rPr>
              <a:t>SCLRate</a:t>
            </a:r>
            <a:r>
              <a:rPr lang="de-DE" sz="2400" dirty="0">
                <a:solidFill>
                  <a:schemeClr val="tx1"/>
                </a:solidFill>
              </a:rPr>
              <a:t> = </a:t>
            </a:r>
            <a:r>
              <a:rPr lang="de-DE" sz="2400" dirty="0" err="1">
                <a:solidFill>
                  <a:schemeClr val="tx1"/>
                </a:solidFill>
              </a:rPr>
              <a:t>clock</a:t>
            </a:r>
            <a:r>
              <a:rPr lang="de-DE" sz="2400" dirty="0">
                <a:solidFill>
                  <a:schemeClr val="tx1"/>
                </a:solidFill>
              </a:rPr>
              <a:t> rate /(SCL high time + SCL </a:t>
            </a:r>
            <a:r>
              <a:rPr lang="de-DE" sz="2400" dirty="0" err="1">
                <a:solidFill>
                  <a:schemeClr val="tx1"/>
                </a:solidFill>
              </a:rPr>
              <a:t>low</a:t>
            </a:r>
            <a:r>
              <a:rPr lang="de-DE" sz="2400" dirty="0">
                <a:solidFill>
                  <a:schemeClr val="tx1"/>
                </a:solidFill>
              </a:rPr>
              <a:t> time)</a:t>
            </a:r>
          </a:p>
          <a:p>
            <a:pPr marL="0" indent="0">
              <a:buNone/>
            </a:pPr>
            <a:endParaRPr lang="de-DE" sz="24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de-DE" sz="2400" dirty="0">
                <a:solidFill>
                  <a:schemeClr val="tx1"/>
                </a:solidFill>
              </a:rPr>
              <a:t>SCL high time = SCL </a:t>
            </a:r>
            <a:r>
              <a:rPr lang="de-DE" sz="2400" dirty="0" err="1">
                <a:solidFill>
                  <a:schemeClr val="tx1"/>
                </a:solidFill>
              </a:rPr>
              <a:t>divider</a:t>
            </a:r>
            <a:r>
              <a:rPr lang="de-DE" sz="2400" dirty="0">
                <a:solidFill>
                  <a:schemeClr val="tx1"/>
                </a:solidFill>
              </a:rPr>
              <a:t> * high </a:t>
            </a:r>
            <a:r>
              <a:rPr lang="de-DE" sz="2400" dirty="0" err="1">
                <a:solidFill>
                  <a:schemeClr val="tx1"/>
                </a:solidFill>
              </a:rPr>
              <a:t>multiplier</a:t>
            </a:r>
            <a:endParaRPr lang="de-DE" sz="24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de-DE" sz="2400" dirty="0">
                <a:solidFill>
                  <a:schemeClr val="tx1"/>
                </a:solidFill>
              </a:rPr>
              <a:t>SCL </a:t>
            </a:r>
            <a:r>
              <a:rPr lang="de-DE" sz="2400" dirty="0" err="1">
                <a:solidFill>
                  <a:schemeClr val="tx1"/>
                </a:solidFill>
              </a:rPr>
              <a:t>low</a:t>
            </a:r>
            <a:r>
              <a:rPr lang="de-DE" sz="2400" dirty="0">
                <a:solidFill>
                  <a:schemeClr val="tx1"/>
                </a:solidFill>
              </a:rPr>
              <a:t> time = SCL </a:t>
            </a:r>
            <a:r>
              <a:rPr lang="de-DE" sz="2400" dirty="0" err="1">
                <a:solidFill>
                  <a:schemeClr val="tx1"/>
                </a:solidFill>
              </a:rPr>
              <a:t>divider</a:t>
            </a:r>
            <a:r>
              <a:rPr lang="de-DE" sz="2400" dirty="0">
                <a:solidFill>
                  <a:schemeClr val="tx1"/>
                </a:solidFill>
              </a:rPr>
              <a:t> * </a:t>
            </a:r>
            <a:r>
              <a:rPr lang="de-DE" sz="2400" dirty="0" err="1">
                <a:solidFill>
                  <a:schemeClr val="tx1"/>
                </a:solidFill>
              </a:rPr>
              <a:t>low</a:t>
            </a:r>
            <a:r>
              <a:rPr lang="de-DE" sz="2400" dirty="0">
                <a:solidFill>
                  <a:schemeClr val="tx1"/>
                </a:solidFill>
              </a:rPr>
              <a:t> </a:t>
            </a:r>
            <a:r>
              <a:rPr lang="de-DE" sz="2400" dirty="0" err="1">
                <a:solidFill>
                  <a:schemeClr val="tx1"/>
                </a:solidFill>
              </a:rPr>
              <a:t>multiplier</a:t>
            </a:r>
            <a:endParaRPr lang="de-DE" sz="24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de-DE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8832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73C45FA3-ED10-49D9-97FA-F8516F9F096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sz="2800" dirty="0">
                <a:solidFill>
                  <a:srgbClr val="CC0000"/>
                </a:solidFill>
              </a:rPr>
              <a:t>4. </a:t>
            </a:r>
            <a:r>
              <a:rPr lang="de-DE" sz="2800" dirty="0">
                <a:solidFill>
                  <a:schemeClr val="tx1"/>
                </a:solidFill>
              </a:rPr>
              <a:t>Programmierung der Anzeige IV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5215919-00C3-4CE9-9DCE-DFA4A05BCA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Hochschule Landshut  |  www.haw-landshut.de</a:t>
            </a:r>
            <a:endParaRPr lang="de-DE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AD833CE-C8B0-4FC6-BFB4-311FC441510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6DE59DF-1964-4F40-BFE0-0271FA9E7BFB}" type="datetime1">
              <a:rPr lang="de-DE" smtClean="0"/>
              <a:t>28.06.2021</a:t>
            </a:fld>
            <a:endParaRPr lang="de-DE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1E315EF0-A95F-4E2D-9B18-7B79C6042B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2400" b="1" u="sng" dirty="0">
                <a:solidFill>
                  <a:srgbClr val="BE0000"/>
                </a:solidFill>
              </a:rPr>
              <a:t>Register Inhalte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sz="2400" dirty="0">
                <a:solidFill>
                  <a:schemeClr val="tx1"/>
                </a:solidFill>
              </a:rPr>
              <a:t>SCL </a:t>
            </a:r>
            <a:r>
              <a:rPr lang="de-DE" sz="2400" dirty="0" err="1">
                <a:solidFill>
                  <a:schemeClr val="tx1"/>
                </a:solidFill>
              </a:rPr>
              <a:t>divider</a:t>
            </a:r>
            <a:r>
              <a:rPr lang="de-DE" sz="2400" dirty="0">
                <a:solidFill>
                  <a:schemeClr val="tx1"/>
                </a:solidFill>
              </a:rPr>
              <a:t>: 3	</a:t>
            </a:r>
          </a:p>
          <a:p>
            <a:pPr marL="0" indent="0">
              <a:buNone/>
            </a:pPr>
            <a:r>
              <a:rPr lang="de-DE" sz="2400" dirty="0">
                <a:solidFill>
                  <a:schemeClr val="tx1"/>
                </a:solidFill>
              </a:rPr>
              <a:t>high </a:t>
            </a:r>
            <a:r>
              <a:rPr lang="de-DE" sz="2400" dirty="0" err="1">
                <a:solidFill>
                  <a:schemeClr val="tx1"/>
                </a:solidFill>
              </a:rPr>
              <a:t>multiplier</a:t>
            </a:r>
            <a:r>
              <a:rPr lang="de-DE" sz="2400" dirty="0">
                <a:solidFill>
                  <a:schemeClr val="tx1"/>
                </a:solidFill>
              </a:rPr>
              <a:t>: 5</a:t>
            </a:r>
          </a:p>
          <a:p>
            <a:pPr marL="0" indent="0">
              <a:buNone/>
            </a:pPr>
            <a:r>
              <a:rPr lang="de-DE" sz="2400" dirty="0" err="1">
                <a:solidFill>
                  <a:schemeClr val="tx1"/>
                </a:solidFill>
              </a:rPr>
              <a:t>low</a:t>
            </a:r>
            <a:r>
              <a:rPr lang="de-DE" sz="2400" dirty="0">
                <a:solidFill>
                  <a:schemeClr val="tx1"/>
                </a:solidFill>
              </a:rPr>
              <a:t> </a:t>
            </a:r>
            <a:r>
              <a:rPr lang="de-DE" sz="2400" dirty="0" err="1">
                <a:solidFill>
                  <a:schemeClr val="tx1"/>
                </a:solidFill>
              </a:rPr>
              <a:t>multiplier</a:t>
            </a:r>
            <a:r>
              <a:rPr lang="de-DE" sz="2400" dirty="0">
                <a:solidFill>
                  <a:schemeClr val="tx1"/>
                </a:solidFill>
              </a:rPr>
              <a:t>: 5</a:t>
            </a:r>
          </a:p>
          <a:p>
            <a:pPr marL="0" indent="0">
              <a:buNone/>
            </a:pPr>
            <a:endParaRPr lang="de-DE" sz="2400" dirty="0">
              <a:solidFill>
                <a:schemeClr val="tx1"/>
              </a:solidFill>
            </a:endParaRPr>
          </a:p>
          <a:p>
            <a:pPr>
              <a:buFont typeface="Symbol" panose="05050102010706020507" pitchFamily="18" charset="2"/>
              <a:buChar char="Þ"/>
            </a:pPr>
            <a:r>
              <a:rPr lang="de-DE" sz="2400" dirty="0">
                <a:solidFill>
                  <a:schemeClr val="tx1"/>
                </a:solidFill>
              </a:rPr>
              <a:t>SCL Frequenz: 400kHz</a:t>
            </a:r>
          </a:p>
          <a:p>
            <a:pPr>
              <a:buFont typeface="Symbol" panose="05050102010706020507" pitchFamily="18" charset="2"/>
              <a:buChar char="Þ"/>
            </a:pPr>
            <a:endParaRPr lang="de-DE" sz="24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de-DE" sz="2400" dirty="0">
                <a:solidFill>
                  <a:schemeClr val="tx1"/>
                </a:solidFill>
              </a:rPr>
              <a:t>Am Pin jedoch 333kHz</a:t>
            </a:r>
          </a:p>
        </p:txBody>
      </p:sp>
      <p:sp>
        <p:nvSpPr>
          <p:cNvPr id="2" name="Gewitterblitz 1">
            <a:extLst>
              <a:ext uri="{FF2B5EF4-FFF2-40B4-BE49-F238E27FC236}">
                <a16:creationId xmlns:a16="http://schemas.microsoft.com/office/drawing/2014/main" id="{EF662759-23EC-4383-B7E0-A6AC3E191E55}"/>
              </a:ext>
            </a:extLst>
          </p:cNvPr>
          <p:cNvSpPr/>
          <p:nvPr/>
        </p:nvSpPr>
        <p:spPr>
          <a:xfrm>
            <a:off x="3635896" y="4437112"/>
            <a:ext cx="504056" cy="720080"/>
          </a:xfrm>
          <a:prstGeom prst="lightningBolt">
            <a:avLst/>
          </a:prstGeom>
          <a:solidFill>
            <a:srgbClr val="BE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06645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73C45FA3-ED10-49D9-97FA-F8516F9F096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sz="2800" dirty="0">
                <a:solidFill>
                  <a:srgbClr val="CC0000"/>
                </a:solidFill>
              </a:rPr>
              <a:t>4. </a:t>
            </a:r>
            <a:r>
              <a:rPr lang="de-DE" sz="2800" dirty="0">
                <a:solidFill>
                  <a:schemeClr val="tx1"/>
                </a:solidFill>
              </a:rPr>
              <a:t>Programmierung der Anzeige V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5215919-00C3-4CE9-9DCE-DFA4A05BCA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Hochschule Landshut  |  www.haw-landshut.de</a:t>
            </a:r>
            <a:endParaRPr lang="de-DE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AD833CE-C8B0-4FC6-BFB4-311FC441510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6DE59DF-1964-4F40-BFE0-0271FA9E7BFB}" type="datetime1">
              <a:rPr lang="de-DE" smtClean="0"/>
              <a:t>28.06.2021</a:t>
            </a:fld>
            <a:endParaRPr lang="de-DE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1E315EF0-A95F-4E2D-9B18-7B79C6042B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2400" b="1" u="sng" dirty="0">
                <a:solidFill>
                  <a:srgbClr val="BE0000"/>
                </a:solidFill>
              </a:rPr>
              <a:t>Tabelle für 12Mhz Takt und 400kHz SCL Frequenz</a:t>
            </a: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8" name="Grafik 7" descr="Ein Bild, das Tisch enthält.&#10;&#10;Automatisch generierte Beschreibung">
            <a:extLst>
              <a:ext uri="{FF2B5EF4-FFF2-40B4-BE49-F238E27FC236}">
                <a16:creationId xmlns:a16="http://schemas.microsoft.com/office/drawing/2014/main" id="{1CF1EDC3-3C42-4362-A062-49B24D56A4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00" y="1988840"/>
            <a:ext cx="9144000" cy="1930400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76D10499-DD55-4D02-90DA-F27C14447F65}"/>
              </a:ext>
            </a:extLst>
          </p:cNvPr>
          <p:cNvSpPr txBox="1"/>
          <p:nvPr/>
        </p:nvSpPr>
        <p:spPr>
          <a:xfrm>
            <a:off x="647564" y="4558020"/>
            <a:ext cx="459297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de-DE" sz="2400" dirty="0">
                <a:solidFill>
                  <a:schemeClr val="tx1"/>
                </a:solidFill>
              </a:rPr>
              <a:t>=&gt; SCL Frequenz: 400kHz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0C774C98-F276-44E7-AC17-46554E20639F}"/>
              </a:ext>
            </a:extLst>
          </p:cNvPr>
          <p:cNvSpPr/>
          <p:nvPr/>
        </p:nvSpPr>
        <p:spPr>
          <a:xfrm>
            <a:off x="107504" y="3573016"/>
            <a:ext cx="9007896" cy="216024"/>
          </a:xfrm>
          <a:prstGeom prst="rect">
            <a:avLst/>
          </a:prstGeom>
          <a:noFill/>
          <a:ln w="28575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385C00D9-1B9C-4B26-9D2E-8EC435A93D5B}"/>
              </a:ext>
            </a:extLst>
          </p:cNvPr>
          <p:cNvSpPr txBox="1"/>
          <p:nvPr/>
        </p:nvSpPr>
        <p:spPr>
          <a:xfrm>
            <a:off x="8452520" y="3961630"/>
            <a:ext cx="72008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rgbClr val="BE0000"/>
                </a:solidFill>
              </a:rPr>
              <a:t>[NXP2] </a:t>
            </a: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34788227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73C45FA3-ED10-49D9-97FA-F8516F9F096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sz="2800" dirty="0">
                <a:solidFill>
                  <a:srgbClr val="CC0000"/>
                </a:solidFill>
              </a:rPr>
              <a:t>4. </a:t>
            </a:r>
            <a:r>
              <a:rPr lang="de-DE" sz="2800" dirty="0">
                <a:solidFill>
                  <a:schemeClr val="tx1"/>
                </a:solidFill>
              </a:rPr>
              <a:t>Programmierung der Anzeige VI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5215919-00C3-4CE9-9DCE-DFA4A05BCA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Hochschule Landshut  |  www.haw-landshut.de</a:t>
            </a:r>
            <a:endParaRPr lang="de-DE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AD833CE-C8B0-4FC6-BFB4-311FC441510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6DE59DF-1964-4F40-BFE0-0271FA9E7BFB}" type="datetime1">
              <a:rPr lang="de-DE" smtClean="0"/>
              <a:t>28.06.2021</a:t>
            </a:fld>
            <a:endParaRPr lang="de-DE" dirty="0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6146BA39-2F18-4AF1-A311-27622BC592F2}"/>
              </a:ext>
            </a:extLst>
          </p:cNvPr>
          <p:cNvSpPr/>
          <p:nvPr/>
        </p:nvSpPr>
        <p:spPr>
          <a:xfrm>
            <a:off x="1187625" y="1772816"/>
            <a:ext cx="1512168" cy="792088"/>
          </a:xfrm>
          <a:prstGeom prst="rect">
            <a:avLst/>
          </a:prstGeom>
          <a:solidFill>
            <a:srgbClr val="00B0F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Speicher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F73C1136-7AC6-4B21-99E1-2CDCB033A72B}"/>
              </a:ext>
            </a:extLst>
          </p:cNvPr>
          <p:cNvSpPr txBox="1"/>
          <p:nvPr/>
        </p:nvSpPr>
        <p:spPr>
          <a:xfrm>
            <a:off x="933466" y="2564904"/>
            <a:ext cx="246574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/>
              <a:t>Konfigurationsdaten</a:t>
            </a:r>
          </a:p>
          <a:p>
            <a:r>
              <a:rPr lang="de-DE" sz="2000" dirty="0"/>
              <a:t>Displaypuffer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1A3A5F62-9D73-4C95-B4A0-6607574622DE}"/>
              </a:ext>
            </a:extLst>
          </p:cNvPr>
          <p:cNvSpPr/>
          <p:nvPr/>
        </p:nvSpPr>
        <p:spPr>
          <a:xfrm>
            <a:off x="6372200" y="1772816"/>
            <a:ext cx="1800201" cy="792088"/>
          </a:xfrm>
          <a:prstGeom prst="rect">
            <a:avLst/>
          </a:prstGeom>
          <a:solidFill>
            <a:srgbClr val="00B0F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Senderegister</a:t>
            </a:r>
          </a:p>
        </p:txBody>
      </p: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AE3DBAC1-E9C7-4417-B7C2-A9A25071101C}"/>
              </a:ext>
            </a:extLst>
          </p:cNvPr>
          <p:cNvCxnSpPr>
            <a:cxnSpLocks/>
            <a:stCxn id="20" idx="0"/>
            <a:endCxn id="30" idx="2"/>
          </p:cNvCxnSpPr>
          <p:nvPr/>
        </p:nvCxnSpPr>
        <p:spPr>
          <a:xfrm flipV="1">
            <a:off x="4399267" y="2380238"/>
            <a:ext cx="0" cy="183155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feld 19">
            <a:extLst>
              <a:ext uri="{FF2B5EF4-FFF2-40B4-BE49-F238E27FC236}">
                <a16:creationId xmlns:a16="http://schemas.microsoft.com/office/drawing/2014/main" id="{446F133B-C565-41E7-8F83-C3683FC0C8AC}"/>
              </a:ext>
            </a:extLst>
          </p:cNvPr>
          <p:cNvSpPr txBox="1"/>
          <p:nvPr/>
        </p:nvSpPr>
        <p:spPr>
          <a:xfrm>
            <a:off x="3262577" y="4211797"/>
            <a:ext cx="22733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Softwaretrigger</a:t>
            </a:r>
            <a:endParaRPr lang="de-DE" dirty="0"/>
          </a:p>
        </p:txBody>
      </p:sp>
      <p:sp>
        <p:nvSpPr>
          <p:cNvPr id="23" name="Pfeil: nach rechts 22">
            <a:extLst>
              <a:ext uri="{FF2B5EF4-FFF2-40B4-BE49-F238E27FC236}">
                <a16:creationId xmlns:a16="http://schemas.microsoft.com/office/drawing/2014/main" id="{10C9E422-F81C-48C0-9A67-5EF904F161A2}"/>
              </a:ext>
            </a:extLst>
          </p:cNvPr>
          <p:cNvSpPr/>
          <p:nvPr/>
        </p:nvSpPr>
        <p:spPr>
          <a:xfrm>
            <a:off x="2699793" y="1711841"/>
            <a:ext cx="3672405" cy="934363"/>
          </a:xfrm>
          <a:prstGeom prst="rightArrow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ysClr val="windowText" lastClr="000000"/>
              </a:solidFill>
            </a:endParaRP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2612E4BD-2415-4753-9873-7FAD33EA58B0}"/>
              </a:ext>
            </a:extLst>
          </p:cNvPr>
          <p:cNvSpPr txBox="1"/>
          <p:nvPr/>
        </p:nvSpPr>
        <p:spPr>
          <a:xfrm>
            <a:off x="1043608" y="5445224"/>
            <a:ext cx="41383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Vorteil: Entlastung Prozessor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74B40EC2-4BC1-453C-BBC7-257B080953B3}"/>
              </a:ext>
            </a:extLst>
          </p:cNvPr>
          <p:cNvSpPr txBox="1"/>
          <p:nvPr/>
        </p:nvSpPr>
        <p:spPr>
          <a:xfrm>
            <a:off x="4050453" y="2010906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DMA</a:t>
            </a:r>
          </a:p>
        </p:txBody>
      </p:sp>
    </p:spTree>
    <p:extLst>
      <p:ext uri="{BB962C8B-B14F-4D97-AF65-F5344CB8AC3E}">
        <p14:creationId xmlns:p14="http://schemas.microsoft.com/office/powerpoint/2010/main" val="13674526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6DA27491-D49B-4F0B-86C6-5D955B9D68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AutoNum type="arabicPeriod"/>
            </a:pPr>
            <a:r>
              <a:rPr lang="de-DE" sz="2000" dirty="0"/>
              <a:t>Zielsetzung und Konzept</a:t>
            </a:r>
          </a:p>
          <a:p>
            <a:pPr marL="457200" indent="-45720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 typeface="Wingdings" charset="2"/>
              <a:buAutoNum type="arabicPeriod"/>
            </a:pPr>
            <a:r>
              <a:rPr lang="de-DE" sz="2000" dirty="0"/>
              <a:t>Bildaufnahme mit der Zeilenkamera</a:t>
            </a:r>
          </a:p>
          <a:p>
            <a:pPr marL="457200" indent="-45720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AutoNum type="arabicPeriod"/>
            </a:pPr>
            <a:r>
              <a:rPr lang="de-DE" sz="2000" dirty="0"/>
              <a:t>3D-Druck-Anbauteil Antriebsabdeckung</a:t>
            </a:r>
          </a:p>
          <a:p>
            <a:pPr marL="457200" indent="-45720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AutoNum type="arabicPeriod"/>
            </a:pPr>
            <a:r>
              <a:rPr lang="de-DE" sz="2000" dirty="0"/>
              <a:t>Programmierung der Anzeige</a:t>
            </a:r>
          </a:p>
          <a:p>
            <a:pPr marL="457200" indent="-45720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AutoNum type="arabicPeriod"/>
            </a:pPr>
            <a:r>
              <a:rPr lang="de-DE" sz="2000" dirty="0"/>
              <a:t>Menüführung</a:t>
            </a:r>
          </a:p>
          <a:p>
            <a:pPr marL="457200" indent="-45720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AutoNum type="arabicPeriod"/>
            </a:pPr>
            <a:r>
              <a:rPr lang="de-DE" sz="2000" dirty="0"/>
              <a:t>Steuerung des Bedienungsboards</a:t>
            </a:r>
          </a:p>
          <a:p>
            <a:pPr marL="457200" indent="-45720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 typeface="Wingdings" charset="2"/>
              <a:buAutoNum type="arabicPeriod"/>
            </a:pPr>
            <a:r>
              <a:rPr lang="de-DE" sz="2000" dirty="0"/>
              <a:t>Drehzahlmessung </a:t>
            </a:r>
          </a:p>
          <a:p>
            <a:pPr marL="457200" indent="-45720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 typeface="Wingdings" charset="2"/>
              <a:buAutoNum type="arabicPeriod"/>
            </a:pPr>
            <a:r>
              <a:rPr lang="de-DE" sz="2000" dirty="0"/>
              <a:t>Zusammenfassung, Fazit und Ausblick</a:t>
            </a:r>
          </a:p>
          <a:p>
            <a:pPr marL="457200" indent="-45720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AutoNum type="arabicPeriod"/>
            </a:pPr>
            <a:r>
              <a:rPr lang="de-DE" sz="2000" dirty="0"/>
              <a:t>Quellen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985AA617-833C-49A0-956E-582D3A18595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Präsentationsinhalt: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B340674-B672-452B-9C74-9C2C405344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Hochschule Landshut  |  www.haw-landshut.de</a:t>
            </a:r>
            <a:endParaRPr lang="de-DE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111964E-D130-40CC-93E1-CA7B18FAD9A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6DE59DF-1964-4F40-BFE0-0271FA9E7BFB}" type="datetime1">
              <a:rPr lang="de-DE" smtClean="0"/>
              <a:t>28.06.2021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413747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73C45FA3-ED10-49D9-97FA-F8516F9F096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sz="2800" dirty="0">
                <a:solidFill>
                  <a:srgbClr val="CC0000"/>
                </a:solidFill>
              </a:rPr>
              <a:t>5. </a:t>
            </a:r>
            <a:r>
              <a:rPr lang="de-DE" sz="2800" dirty="0">
                <a:solidFill>
                  <a:schemeClr val="tx1"/>
                </a:solidFill>
              </a:rPr>
              <a:t>Menüführung I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5215919-00C3-4CE9-9DCE-DFA4A05BCA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Hochschule Landshut  |  www.haw-landshut.de</a:t>
            </a:r>
            <a:endParaRPr lang="de-DE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AD833CE-C8B0-4FC6-BFB4-311FC441510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6DE59DF-1964-4F40-BFE0-0271FA9E7BFB}" type="datetime1">
              <a:rPr lang="de-DE" smtClean="0"/>
              <a:t>28.06.2021</a:t>
            </a:fld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02A8B340-7CAA-4B75-8B39-73F95B6899AA}"/>
              </a:ext>
            </a:extLst>
          </p:cNvPr>
          <p:cNvSpPr/>
          <p:nvPr/>
        </p:nvSpPr>
        <p:spPr>
          <a:xfrm>
            <a:off x="3077834" y="1268760"/>
            <a:ext cx="2988332" cy="1224136"/>
          </a:xfrm>
          <a:prstGeom prst="rect">
            <a:avLst/>
          </a:prstGeom>
          <a:solidFill>
            <a:srgbClr val="BE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dirty="0"/>
              <a:t>Hauptbildschirm</a:t>
            </a:r>
            <a:endParaRPr lang="de-DE" dirty="0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7FA3749C-6911-4BA7-976D-26E95C631ACB}"/>
              </a:ext>
            </a:extLst>
          </p:cNvPr>
          <p:cNvSpPr/>
          <p:nvPr/>
        </p:nvSpPr>
        <p:spPr>
          <a:xfrm>
            <a:off x="323528" y="2708920"/>
            <a:ext cx="8640960" cy="1224136"/>
          </a:xfrm>
          <a:prstGeom prst="rect">
            <a:avLst/>
          </a:prstGeom>
          <a:solidFill>
            <a:srgbClr val="BE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/>
              <a:t>Hauptmenü</a:t>
            </a:r>
            <a:endParaRPr lang="de-DE" dirty="0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9A3E8CFE-A29E-4122-BAD4-1B82B0F606D2}"/>
              </a:ext>
            </a:extLst>
          </p:cNvPr>
          <p:cNvSpPr/>
          <p:nvPr/>
        </p:nvSpPr>
        <p:spPr>
          <a:xfrm>
            <a:off x="312795" y="4077072"/>
            <a:ext cx="3359105" cy="720080"/>
          </a:xfrm>
          <a:prstGeom prst="rect">
            <a:avLst/>
          </a:prstGeom>
          <a:solidFill>
            <a:srgbClr val="BE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/>
              <a:t>Hardware</a:t>
            </a:r>
            <a:endParaRPr lang="de-DE" dirty="0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011B5298-FB13-447E-92DC-9790563D6EA0}"/>
              </a:ext>
            </a:extLst>
          </p:cNvPr>
          <p:cNvSpPr/>
          <p:nvPr/>
        </p:nvSpPr>
        <p:spPr>
          <a:xfrm>
            <a:off x="5605383" y="4077072"/>
            <a:ext cx="3359105" cy="720080"/>
          </a:xfrm>
          <a:prstGeom prst="rect">
            <a:avLst/>
          </a:prstGeom>
          <a:solidFill>
            <a:srgbClr val="BE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/>
              <a:t>Drive</a:t>
            </a:r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E1F6A291-B67A-475F-B04C-AC7C519F5719}"/>
              </a:ext>
            </a:extLst>
          </p:cNvPr>
          <p:cNvSpPr txBox="1"/>
          <p:nvPr/>
        </p:nvSpPr>
        <p:spPr>
          <a:xfrm>
            <a:off x="323528" y="5013176"/>
            <a:ext cx="309634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/>
              <a:t>Motoren</a:t>
            </a:r>
          </a:p>
          <a:p>
            <a:r>
              <a:rPr lang="de-DE" sz="2000" dirty="0"/>
              <a:t>-BLDC links</a:t>
            </a:r>
          </a:p>
          <a:p>
            <a:r>
              <a:rPr lang="de-DE" sz="2000" dirty="0"/>
              <a:t>-BLDC rechts</a:t>
            </a:r>
          </a:p>
          <a:p>
            <a:r>
              <a:rPr lang="de-DE" sz="2000" dirty="0"/>
              <a:t>-Servomotor</a:t>
            </a:r>
          </a:p>
        </p:txBody>
      </p:sp>
    </p:spTree>
    <p:extLst>
      <p:ext uri="{BB962C8B-B14F-4D97-AF65-F5344CB8AC3E}">
        <p14:creationId xmlns:p14="http://schemas.microsoft.com/office/powerpoint/2010/main" val="21351628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73C45FA3-ED10-49D9-97FA-F8516F9F096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sz="2800" dirty="0">
                <a:solidFill>
                  <a:srgbClr val="CC0000"/>
                </a:solidFill>
              </a:rPr>
              <a:t>5. </a:t>
            </a:r>
            <a:r>
              <a:rPr lang="de-DE" sz="2800" dirty="0">
                <a:solidFill>
                  <a:schemeClr val="tx1"/>
                </a:solidFill>
              </a:rPr>
              <a:t>Menüführung II Einschub Motoren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5215919-00C3-4CE9-9DCE-DFA4A05BCA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Hochschule Landshut  |  www.haw-landshut.de</a:t>
            </a:r>
            <a:endParaRPr lang="de-DE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AD833CE-C8B0-4FC6-BFB4-311FC441510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6DE59DF-1964-4F40-BFE0-0271FA9E7BFB}" type="datetime1">
              <a:rPr lang="de-DE" smtClean="0"/>
              <a:t>28.06.2021</a:t>
            </a:fld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01515ABF-8325-41B9-BCA9-39F2E375D4A8}"/>
              </a:ext>
            </a:extLst>
          </p:cNvPr>
          <p:cNvSpPr txBox="1"/>
          <p:nvPr/>
        </p:nvSpPr>
        <p:spPr>
          <a:xfrm>
            <a:off x="251520" y="1484784"/>
            <a:ext cx="864096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u="sng" dirty="0">
                <a:solidFill>
                  <a:srgbClr val="BE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BLDC-Motor</a:t>
            </a:r>
            <a:r>
              <a:rPr lang="de-DE" dirty="0"/>
              <a:t>:</a:t>
            </a:r>
          </a:p>
          <a:p>
            <a:r>
              <a:rPr lang="de-DE" dirty="0"/>
              <a:t>- Versorgung: Akku</a:t>
            </a:r>
          </a:p>
          <a:p>
            <a:r>
              <a:rPr lang="de-DE" dirty="0"/>
              <a:t>- Signal: PWM (f=50Hz)</a:t>
            </a:r>
          </a:p>
          <a:p>
            <a:r>
              <a:rPr lang="de-DE" dirty="0"/>
              <a:t>- t</a:t>
            </a:r>
            <a:r>
              <a:rPr lang="de-DE" baseline="-25000" dirty="0"/>
              <a:t>on</a:t>
            </a:r>
            <a:r>
              <a:rPr lang="de-DE" dirty="0"/>
              <a:t> der min in. Drehzahl und max. Drehzahl durch </a:t>
            </a:r>
            <a:r>
              <a:rPr lang="de-DE" dirty="0" err="1"/>
              <a:t>flashen</a:t>
            </a:r>
            <a:r>
              <a:rPr lang="de-DE" dirty="0"/>
              <a:t> der ESCs auf 1,1ms und 1,9ms eingestellt.</a:t>
            </a:r>
          </a:p>
          <a:p>
            <a:endParaRPr lang="de-DE" dirty="0"/>
          </a:p>
          <a:p>
            <a:r>
              <a:rPr lang="de-DE" sz="2400" b="1" u="sng" dirty="0" err="1">
                <a:solidFill>
                  <a:srgbClr val="BE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Servo</a:t>
            </a:r>
            <a:r>
              <a:rPr lang="de-DE" dirty="0"/>
              <a:t>:</a:t>
            </a:r>
          </a:p>
          <a:p>
            <a:r>
              <a:rPr lang="de-DE" dirty="0"/>
              <a:t>- Versorgung: 5V</a:t>
            </a:r>
          </a:p>
          <a:p>
            <a:r>
              <a:rPr lang="de-DE" dirty="0"/>
              <a:t>- Signal: PWM (f=50Hz)</a:t>
            </a:r>
          </a:p>
          <a:p>
            <a:r>
              <a:rPr lang="de-DE" dirty="0"/>
              <a:t>- Links- und Rechtseinschlag bei t</a:t>
            </a:r>
            <a:r>
              <a:rPr lang="de-DE" baseline="-25000" dirty="0"/>
              <a:t>on</a:t>
            </a:r>
            <a:r>
              <a:rPr lang="de-DE" dirty="0"/>
              <a:t> zwischen 1ms und 2ms</a:t>
            </a:r>
          </a:p>
        </p:txBody>
      </p:sp>
    </p:spTree>
    <p:extLst>
      <p:ext uri="{BB962C8B-B14F-4D97-AF65-F5344CB8AC3E}">
        <p14:creationId xmlns:p14="http://schemas.microsoft.com/office/powerpoint/2010/main" val="36563193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73C45FA3-ED10-49D9-97FA-F8516F9F096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sz="2800" dirty="0">
                <a:solidFill>
                  <a:srgbClr val="CC0000"/>
                </a:solidFill>
              </a:rPr>
              <a:t>5. </a:t>
            </a:r>
            <a:r>
              <a:rPr lang="de-DE" sz="2800" dirty="0">
                <a:solidFill>
                  <a:schemeClr val="tx1"/>
                </a:solidFill>
              </a:rPr>
              <a:t>Menüführung III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5215919-00C3-4CE9-9DCE-DFA4A05BCA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Hochschule Landshut  |  www.haw-landshut.de</a:t>
            </a:r>
            <a:endParaRPr lang="de-DE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AD833CE-C8B0-4FC6-BFB4-311FC441510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6DE59DF-1964-4F40-BFE0-0271FA9E7BFB}" type="datetime1">
              <a:rPr lang="de-DE" smtClean="0"/>
              <a:t>28.06.2021</a:t>
            </a:fld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02A8B340-7CAA-4B75-8B39-73F95B6899AA}"/>
              </a:ext>
            </a:extLst>
          </p:cNvPr>
          <p:cNvSpPr/>
          <p:nvPr/>
        </p:nvSpPr>
        <p:spPr>
          <a:xfrm>
            <a:off x="251520" y="1268760"/>
            <a:ext cx="1728192" cy="4752528"/>
          </a:xfrm>
          <a:prstGeom prst="rect">
            <a:avLst/>
          </a:prstGeom>
          <a:solidFill>
            <a:srgbClr val="BE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dirty="0"/>
              <a:t>Motoren</a:t>
            </a:r>
            <a:endParaRPr lang="de-DE" dirty="0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E3583F23-FF7D-4F58-9961-80F24FE7ED4E}"/>
              </a:ext>
            </a:extLst>
          </p:cNvPr>
          <p:cNvSpPr/>
          <p:nvPr/>
        </p:nvSpPr>
        <p:spPr>
          <a:xfrm>
            <a:off x="2267744" y="1268760"/>
            <a:ext cx="1728192" cy="1296144"/>
          </a:xfrm>
          <a:prstGeom prst="rect">
            <a:avLst/>
          </a:prstGeom>
          <a:solidFill>
            <a:srgbClr val="BE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dirty="0"/>
              <a:t>BLDC links</a:t>
            </a:r>
            <a:endParaRPr lang="de-DE" dirty="0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AF18CB1E-E32C-4060-A340-A22489BAF18A}"/>
              </a:ext>
            </a:extLst>
          </p:cNvPr>
          <p:cNvSpPr/>
          <p:nvPr/>
        </p:nvSpPr>
        <p:spPr>
          <a:xfrm>
            <a:off x="2267744" y="2996952"/>
            <a:ext cx="1728192" cy="1296144"/>
          </a:xfrm>
          <a:prstGeom prst="rect">
            <a:avLst/>
          </a:prstGeom>
          <a:solidFill>
            <a:srgbClr val="BE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dirty="0"/>
              <a:t>BLDC rechts</a:t>
            </a:r>
            <a:endParaRPr lang="de-DE" dirty="0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27511A2C-22DF-442B-AF5F-8E0E3FA9386B}"/>
              </a:ext>
            </a:extLst>
          </p:cNvPr>
          <p:cNvSpPr/>
          <p:nvPr/>
        </p:nvSpPr>
        <p:spPr>
          <a:xfrm>
            <a:off x="2262788" y="4725144"/>
            <a:ext cx="1728192" cy="1296144"/>
          </a:xfrm>
          <a:prstGeom prst="rect">
            <a:avLst/>
          </a:prstGeom>
          <a:solidFill>
            <a:srgbClr val="BE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dirty="0" err="1"/>
              <a:t>Servo</a:t>
            </a:r>
            <a:endParaRPr lang="de-DE" dirty="0"/>
          </a:p>
        </p:txBody>
      </p:sp>
      <p:sp>
        <p:nvSpPr>
          <p:cNvPr id="8" name="Geschweifte Klammer rechts 7">
            <a:extLst>
              <a:ext uri="{FF2B5EF4-FFF2-40B4-BE49-F238E27FC236}">
                <a16:creationId xmlns:a16="http://schemas.microsoft.com/office/drawing/2014/main" id="{8F3AD123-74A3-43AC-A83D-E43A837C2131}"/>
              </a:ext>
            </a:extLst>
          </p:cNvPr>
          <p:cNvSpPr/>
          <p:nvPr/>
        </p:nvSpPr>
        <p:spPr>
          <a:xfrm>
            <a:off x="4067944" y="1268760"/>
            <a:ext cx="720080" cy="3024336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17D27345-E5B5-4745-91FF-A5A77698F23A}"/>
              </a:ext>
            </a:extLst>
          </p:cNvPr>
          <p:cNvSpPr txBox="1"/>
          <p:nvPr/>
        </p:nvSpPr>
        <p:spPr>
          <a:xfrm>
            <a:off x="5281492" y="2180763"/>
            <a:ext cx="318952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Testfunktion (0 – 100)</a:t>
            </a:r>
          </a:p>
          <a:p>
            <a:r>
              <a:rPr lang="de-DE" sz="2400" dirty="0"/>
              <a:t>Minimal Wert (1,1ms)</a:t>
            </a:r>
          </a:p>
          <a:p>
            <a:r>
              <a:rPr lang="de-DE" sz="2400" dirty="0"/>
              <a:t>Maximal Wert (1,9ms)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982B3BFE-926C-4F11-868D-14C66D643E3E}"/>
              </a:ext>
            </a:extLst>
          </p:cNvPr>
          <p:cNvSpPr txBox="1"/>
          <p:nvPr/>
        </p:nvSpPr>
        <p:spPr>
          <a:xfrm>
            <a:off x="4907543" y="4588386"/>
            <a:ext cx="381341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Testfunktion (-100 bis 100)</a:t>
            </a:r>
          </a:p>
          <a:p>
            <a:r>
              <a:rPr lang="de-DE" sz="2400" dirty="0" err="1"/>
              <a:t>Init</a:t>
            </a:r>
            <a:r>
              <a:rPr lang="de-DE" sz="2400" dirty="0"/>
              <a:t> Wert </a:t>
            </a:r>
          </a:p>
          <a:p>
            <a:r>
              <a:rPr lang="de-DE" sz="2400" dirty="0"/>
              <a:t>Minimal Wert</a:t>
            </a:r>
          </a:p>
          <a:p>
            <a:r>
              <a:rPr lang="de-DE" sz="2400" dirty="0"/>
              <a:t>Maximal Wert</a:t>
            </a:r>
          </a:p>
        </p:txBody>
      </p:sp>
    </p:spTree>
    <p:extLst>
      <p:ext uri="{BB962C8B-B14F-4D97-AF65-F5344CB8AC3E}">
        <p14:creationId xmlns:p14="http://schemas.microsoft.com/office/powerpoint/2010/main" val="1334949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73C45FA3-ED10-49D9-97FA-F8516F9F096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sz="2800" dirty="0">
                <a:solidFill>
                  <a:srgbClr val="CC0000"/>
                </a:solidFill>
              </a:rPr>
              <a:t>6. </a:t>
            </a:r>
            <a:r>
              <a:rPr lang="de-DE" sz="2800" dirty="0">
                <a:solidFill>
                  <a:schemeClr val="tx1"/>
                </a:solidFill>
              </a:rPr>
              <a:t>Steuerung des Bedienungsboards I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5215919-00C3-4CE9-9DCE-DFA4A05BCA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14617" y="6476309"/>
            <a:ext cx="4752527" cy="288032"/>
          </a:xfrm>
        </p:spPr>
        <p:txBody>
          <a:bodyPr/>
          <a:lstStyle/>
          <a:p>
            <a:r>
              <a:rPr lang="de-DE"/>
              <a:t>Hochschule Landshut  |  www.haw-landshut.de</a:t>
            </a:r>
            <a:endParaRPr lang="de-DE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AD833CE-C8B0-4FC6-BFB4-311FC441510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6DE59DF-1964-4F40-BFE0-0271FA9E7BFB}" type="datetime1">
              <a:rPr lang="de-DE" smtClean="0"/>
              <a:t>28.06.2021</a:t>
            </a:fld>
            <a:endParaRPr lang="de-DE" dirty="0"/>
          </a:p>
        </p:txBody>
      </p: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6356A32B-39DD-48AF-9A52-46AB4483E4EC}"/>
              </a:ext>
            </a:extLst>
          </p:cNvPr>
          <p:cNvCxnSpPr/>
          <p:nvPr/>
        </p:nvCxnSpPr>
        <p:spPr>
          <a:xfrm flipV="1">
            <a:off x="3468883" y="2564904"/>
            <a:ext cx="0" cy="136815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10C2431E-192A-446E-A3C9-235D9C8BFD82}"/>
              </a:ext>
            </a:extLst>
          </p:cNvPr>
          <p:cNvCxnSpPr/>
          <p:nvPr/>
        </p:nvCxnSpPr>
        <p:spPr>
          <a:xfrm flipV="1">
            <a:off x="4044947" y="2564904"/>
            <a:ext cx="0" cy="136815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508D1138-0224-4C5A-B7AC-D85B4370D49D}"/>
              </a:ext>
            </a:extLst>
          </p:cNvPr>
          <p:cNvCxnSpPr/>
          <p:nvPr/>
        </p:nvCxnSpPr>
        <p:spPr>
          <a:xfrm flipV="1">
            <a:off x="4609138" y="2564904"/>
            <a:ext cx="0" cy="136815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65E957FA-A799-44A8-822A-E23D3C5CBBC9}"/>
              </a:ext>
            </a:extLst>
          </p:cNvPr>
          <p:cNvCxnSpPr/>
          <p:nvPr/>
        </p:nvCxnSpPr>
        <p:spPr>
          <a:xfrm flipV="1">
            <a:off x="5310649" y="2564904"/>
            <a:ext cx="0" cy="136815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6AA70A97-420D-4F03-A406-083B846412CC}"/>
              </a:ext>
            </a:extLst>
          </p:cNvPr>
          <p:cNvCxnSpPr>
            <a:cxnSpLocks/>
          </p:cNvCxnSpPr>
          <p:nvPr/>
        </p:nvCxnSpPr>
        <p:spPr>
          <a:xfrm flipH="1">
            <a:off x="5310650" y="3933056"/>
            <a:ext cx="41347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2FE60407-96A2-43C9-8549-71AE6F918C21}"/>
              </a:ext>
            </a:extLst>
          </p:cNvPr>
          <p:cNvCxnSpPr/>
          <p:nvPr/>
        </p:nvCxnSpPr>
        <p:spPr>
          <a:xfrm flipV="1">
            <a:off x="5724128" y="2564904"/>
            <a:ext cx="0" cy="136815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r Verbinder 21">
            <a:extLst>
              <a:ext uri="{FF2B5EF4-FFF2-40B4-BE49-F238E27FC236}">
                <a16:creationId xmlns:a16="http://schemas.microsoft.com/office/drawing/2014/main" id="{8677F97A-9273-4E6B-AC18-21A85CF69058}"/>
              </a:ext>
            </a:extLst>
          </p:cNvPr>
          <p:cNvCxnSpPr>
            <a:cxnSpLocks/>
          </p:cNvCxnSpPr>
          <p:nvPr/>
        </p:nvCxnSpPr>
        <p:spPr>
          <a:xfrm flipH="1">
            <a:off x="5724128" y="2564904"/>
            <a:ext cx="280831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6C86CFA7-E988-4850-98D2-04D732E54B9E}"/>
              </a:ext>
            </a:extLst>
          </p:cNvPr>
          <p:cNvCxnSpPr>
            <a:cxnSpLocks/>
          </p:cNvCxnSpPr>
          <p:nvPr/>
        </p:nvCxnSpPr>
        <p:spPr>
          <a:xfrm flipH="1">
            <a:off x="945114" y="3933056"/>
            <a:ext cx="252376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hteck 28">
            <a:extLst>
              <a:ext uri="{FF2B5EF4-FFF2-40B4-BE49-F238E27FC236}">
                <a16:creationId xmlns:a16="http://schemas.microsoft.com/office/drawing/2014/main" id="{9F3344BA-DE57-4D44-ABAD-81F54281F9C9}"/>
              </a:ext>
            </a:extLst>
          </p:cNvPr>
          <p:cNvSpPr/>
          <p:nvPr/>
        </p:nvSpPr>
        <p:spPr>
          <a:xfrm>
            <a:off x="945114" y="5326185"/>
            <a:ext cx="6539846" cy="360035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ysClr val="windowText" lastClr="000000"/>
                </a:solidFill>
              </a:rPr>
              <a:t>0</a:t>
            </a: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56252D7C-AC5D-4A5A-8A3A-DC24B1DC5D3F}"/>
              </a:ext>
            </a:extLst>
          </p:cNvPr>
          <p:cNvSpPr/>
          <p:nvPr/>
        </p:nvSpPr>
        <p:spPr>
          <a:xfrm>
            <a:off x="7491158" y="5330417"/>
            <a:ext cx="1041281" cy="360035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ysClr val="windowText" lastClr="000000"/>
                </a:solidFill>
              </a:rPr>
              <a:t>1</a:t>
            </a:r>
          </a:p>
        </p:txBody>
      </p:sp>
      <p:cxnSp>
        <p:nvCxnSpPr>
          <p:cNvPr id="35" name="Gerader Verbinder 34">
            <a:extLst>
              <a:ext uri="{FF2B5EF4-FFF2-40B4-BE49-F238E27FC236}">
                <a16:creationId xmlns:a16="http://schemas.microsoft.com/office/drawing/2014/main" id="{713916E1-9C9A-44A1-825E-9376FDA50DFF}"/>
              </a:ext>
            </a:extLst>
          </p:cNvPr>
          <p:cNvCxnSpPr>
            <a:cxnSpLocks/>
          </p:cNvCxnSpPr>
          <p:nvPr/>
        </p:nvCxnSpPr>
        <p:spPr>
          <a:xfrm flipH="1">
            <a:off x="4609138" y="2564904"/>
            <a:ext cx="70151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6C60BD60-BCCC-44D3-B73D-4A998706A58B}"/>
              </a:ext>
            </a:extLst>
          </p:cNvPr>
          <p:cNvCxnSpPr>
            <a:cxnSpLocks/>
          </p:cNvCxnSpPr>
          <p:nvPr/>
        </p:nvCxnSpPr>
        <p:spPr>
          <a:xfrm flipH="1">
            <a:off x="4044947" y="3933056"/>
            <a:ext cx="57606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r Verbinder 36">
            <a:extLst>
              <a:ext uri="{FF2B5EF4-FFF2-40B4-BE49-F238E27FC236}">
                <a16:creationId xmlns:a16="http://schemas.microsoft.com/office/drawing/2014/main" id="{F9AF0207-98E4-4580-ABF8-9FC995371616}"/>
              </a:ext>
            </a:extLst>
          </p:cNvPr>
          <p:cNvCxnSpPr>
            <a:cxnSpLocks/>
          </p:cNvCxnSpPr>
          <p:nvPr/>
        </p:nvCxnSpPr>
        <p:spPr>
          <a:xfrm flipH="1">
            <a:off x="3468883" y="2564904"/>
            <a:ext cx="57606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feld 38">
            <a:extLst>
              <a:ext uri="{FF2B5EF4-FFF2-40B4-BE49-F238E27FC236}">
                <a16:creationId xmlns:a16="http://schemas.microsoft.com/office/drawing/2014/main" id="{7EFA7E82-E6B2-4CCA-9CD5-F826910DE50A}"/>
              </a:ext>
            </a:extLst>
          </p:cNvPr>
          <p:cNvSpPr txBox="1"/>
          <p:nvPr/>
        </p:nvSpPr>
        <p:spPr>
          <a:xfrm>
            <a:off x="-6305" y="5055324"/>
            <a:ext cx="10823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Zustand </a:t>
            </a:r>
          </a:p>
          <a:p>
            <a:r>
              <a:rPr lang="de-DE" dirty="0"/>
              <a:t>Taster </a:t>
            </a:r>
          </a:p>
          <a:p>
            <a:r>
              <a:rPr lang="de-DE" dirty="0"/>
              <a:t>entprellt</a:t>
            </a:r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9EBB7BB9-9264-4839-93D2-83E18E53A22A}"/>
              </a:ext>
            </a:extLst>
          </p:cNvPr>
          <p:cNvSpPr txBox="1"/>
          <p:nvPr/>
        </p:nvSpPr>
        <p:spPr>
          <a:xfrm>
            <a:off x="102562" y="4323968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Zähler</a:t>
            </a:r>
          </a:p>
        </p:txBody>
      </p:sp>
      <p:sp>
        <p:nvSpPr>
          <p:cNvPr id="41" name="Rechteck 40">
            <a:extLst>
              <a:ext uri="{FF2B5EF4-FFF2-40B4-BE49-F238E27FC236}">
                <a16:creationId xmlns:a16="http://schemas.microsoft.com/office/drawing/2014/main" id="{A2204228-095B-4582-BED5-0C592FCED050}"/>
              </a:ext>
            </a:extLst>
          </p:cNvPr>
          <p:cNvSpPr/>
          <p:nvPr/>
        </p:nvSpPr>
        <p:spPr>
          <a:xfrm>
            <a:off x="945114" y="4293096"/>
            <a:ext cx="2712231" cy="360035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F24D7744-71A6-46E1-B277-C811711FA88B}"/>
              </a:ext>
            </a:extLst>
          </p:cNvPr>
          <p:cNvSpPr/>
          <p:nvPr/>
        </p:nvSpPr>
        <p:spPr>
          <a:xfrm>
            <a:off x="3665644" y="4293666"/>
            <a:ext cx="807113" cy="360035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ysClr val="windowText" lastClr="000000"/>
                </a:solidFill>
              </a:rPr>
              <a:t>2</a:t>
            </a: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36C7AFB0-12BA-4115-8C02-90B9730FD27E}"/>
              </a:ext>
            </a:extLst>
          </p:cNvPr>
          <p:cNvSpPr/>
          <p:nvPr/>
        </p:nvSpPr>
        <p:spPr>
          <a:xfrm>
            <a:off x="4472757" y="4293098"/>
            <a:ext cx="735503" cy="360035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F321A6E0-9ED8-4C35-9DD4-7164BFB8C7AD}"/>
              </a:ext>
            </a:extLst>
          </p:cNvPr>
          <p:cNvSpPr/>
          <p:nvPr/>
        </p:nvSpPr>
        <p:spPr>
          <a:xfrm>
            <a:off x="5208260" y="4293098"/>
            <a:ext cx="743077" cy="360035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ysClr val="windowText" lastClr="000000"/>
                </a:solidFill>
              </a:rPr>
              <a:t>2</a:t>
            </a:r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031008E5-3360-4131-8B84-B13406EA748A}"/>
              </a:ext>
            </a:extLst>
          </p:cNvPr>
          <p:cNvSpPr/>
          <p:nvPr/>
        </p:nvSpPr>
        <p:spPr>
          <a:xfrm>
            <a:off x="5955198" y="4293097"/>
            <a:ext cx="743077" cy="360035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9F8C00CE-4F8B-4CBA-ABF4-AB9A7358F4D9}"/>
              </a:ext>
            </a:extLst>
          </p:cNvPr>
          <p:cNvSpPr/>
          <p:nvPr/>
        </p:nvSpPr>
        <p:spPr>
          <a:xfrm>
            <a:off x="6698275" y="4293096"/>
            <a:ext cx="743077" cy="360035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ysClr val="windowText" lastClr="000000"/>
                </a:solidFill>
              </a:rPr>
              <a:t>0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6DD594BE-933B-4952-8834-E0D37B36ACAE}"/>
              </a:ext>
            </a:extLst>
          </p:cNvPr>
          <p:cNvSpPr/>
          <p:nvPr/>
        </p:nvSpPr>
        <p:spPr>
          <a:xfrm>
            <a:off x="7449647" y="4293096"/>
            <a:ext cx="1082792" cy="360035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ysClr val="windowText" lastClr="000000"/>
                </a:solidFill>
              </a:rPr>
              <a:t>3</a:t>
            </a:r>
          </a:p>
        </p:txBody>
      </p:sp>
      <p:cxnSp>
        <p:nvCxnSpPr>
          <p:cNvPr id="54" name="Gerader Verbinder 53">
            <a:extLst>
              <a:ext uri="{FF2B5EF4-FFF2-40B4-BE49-F238E27FC236}">
                <a16:creationId xmlns:a16="http://schemas.microsoft.com/office/drawing/2014/main" id="{0B5F048D-B5BB-43A0-B34A-F2CE21C9F405}"/>
              </a:ext>
            </a:extLst>
          </p:cNvPr>
          <p:cNvCxnSpPr>
            <a:cxnSpLocks/>
          </p:cNvCxnSpPr>
          <p:nvPr/>
        </p:nvCxnSpPr>
        <p:spPr>
          <a:xfrm>
            <a:off x="3657345" y="2279459"/>
            <a:ext cx="0" cy="2160000"/>
          </a:xfrm>
          <a:prstGeom prst="line">
            <a:avLst/>
          </a:prstGeom>
          <a:ln>
            <a:solidFill>
              <a:srgbClr val="BE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Gerader Verbinder 56">
            <a:extLst>
              <a:ext uri="{FF2B5EF4-FFF2-40B4-BE49-F238E27FC236}">
                <a16:creationId xmlns:a16="http://schemas.microsoft.com/office/drawing/2014/main" id="{7F2F4AAC-AA1D-47B1-9A6E-AD7914B211B0}"/>
              </a:ext>
            </a:extLst>
          </p:cNvPr>
          <p:cNvCxnSpPr>
            <a:cxnSpLocks/>
          </p:cNvCxnSpPr>
          <p:nvPr/>
        </p:nvCxnSpPr>
        <p:spPr>
          <a:xfrm flipH="1">
            <a:off x="4476250" y="2279459"/>
            <a:ext cx="0" cy="2160000"/>
          </a:xfrm>
          <a:prstGeom prst="line">
            <a:avLst/>
          </a:prstGeom>
          <a:ln>
            <a:solidFill>
              <a:srgbClr val="BE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Gerader Verbinder 64">
            <a:extLst>
              <a:ext uri="{FF2B5EF4-FFF2-40B4-BE49-F238E27FC236}">
                <a16:creationId xmlns:a16="http://schemas.microsoft.com/office/drawing/2014/main" id="{F610326D-5DDE-4278-B30C-5A2CF1060F98}"/>
              </a:ext>
            </a:extLst>
          </p:cNvPr>
          <p:cNvCxnSpPr>
            <a:cxnSpLocks/>
          </p:cNvCxnSpPr>
          <p:nvPr/>
        </p:nvCxnSpPr>
        <p:spPr>
          <a:xfrm>
            <a:off x="5208260" y="2279459"/>
            <a:ext cx="0" cy="2160000"/>
          </a:xfrm>
          <a:prstGeom prst="line">
            <a:avLst/>
          </a:prstGeom>
          <a:ln>
            <a:solidFill>
              <a:srgbClr val="BE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Gerader Verbinder 69">
            <a:extLst>
              <a:ext uri="{FF2B5EF4-FFF2-40B4-BE49-F238E27FC236}">
                <a16:creationId xmlns:a16="http://schemas.microsoft.com/office/drawing/2014/main" id="{C838363C-6D8D-47C2-A875-748DF56A16BB}"/>
              </a:ext>
            </a:extLst>
          </p:cNvPr>
          <p:cNvCxnSpPr>
            <a:cxnSpLocks/>
          </p:cNvCxnSpPr>
          <p:nvPr/>
        </p:nvCxnSpPr>
        <p:spPr>
          <a:xfrm>
            <a:off x="5951432" y="2279459"/>
            <a:ext cx="0" cy="2160000"/>
          </a:xfrm>
          <a:prstGeom prst="line">
            <a:avLst/>
          </a:prstGeom>
          <a:ln>
            <a:solidFill>
              <a:srgbClr val="BE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Gerader Verbinder 70">
            <a:extLst>
              <a:ext uri="{FF2B5EF4-FFF2-40B4-BE49-F238E27FC236}">
                <a16:creationId xmlns:a16="http://schemas.microsoft.com/office/drawing/2014/main" id="{F5FF10BE-9157-4C05-824E-1C343A6F0333}"/>
              </a:ext>
            </a:extLst>
          </p:cNvPr>
          <p:cNvCxnSpPr>
            <a:cxnSpLocks/>
          </p:cNvCxnSpPr>
          <p:nvPr/>
        </p:nvCxnSpPr>
        <p:spPr>
          <a:xfrm>
            <a:off x="6698275" y="2279459"/>
            <a:ext cx="0" cy="2160000"/>
          </a:xfrm>
          <a:prstGeom prst="line">
            <a:avLst/>
          </a:prstGeom>
          <a:ln>
            <a:solidFill>
              <a:srgbClr val="BE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Gerader Verbinder 71">
            <a:extLst>
              <a:ext uri="{FF2B5EF4-FFF2-40B4-BE49-F238E27FC236}">
                <a16:creationId xmlns:a16="http://schemas.microsoft.com/office/drawing/2014/main" id="{EFE5EC9F-32C8-4655-879E-4CC75CD05D42}"/>
              </a:ext>
            </a:extLst>
          </p:cNvPr>
          <p:cNvCxnSpPr>
            <a:cxnSpLocks/>
          </p:cNvCxnSpPr>
          <p:nvPr/>
        </p:nvCxnSpPr>
        <p:spPr>
          <a:xfrm>
            <a:off x="7429833" y="2279459"/>
            <a:ext cx="0" cy="2160000"/>
          </a:xfrm>
          <a:prstGeom prst="line">
            <a:avLst/>
          </a:prstGeom>
          <a:ln>
            <a:solidFill>
              <a:srgbClr val="BE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Gerade Verbindung mit Pfeil 73">
            <a:extLst>
              <a:ext uri="{FF2B5EF4-FFF2-40B4-BE49-F238E27FC236}">
                <a16:creationId xmlns:a16="http://schemas.microsoft.com/office/drawing/2014/main" id="{5953DF7D-5801-4115-98BE-0FD7BF1CC986}"/>
              </a:ext>
            </a:extLst>
          </p:cNvPr>
          <p:cNvCxnSpPr>
            <a:cxnSpLocks/>
          </p:cNvCxnSpPr>
          <p:nvPr/>
        </p:nvCxnSpPr>
        <p:spPr>
          <a:xfrm>
            <a:off x="3665644" y="2405484"/>
            <a:ext cx="807113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feld 76">
            <a:extLst>
              <a:ext uri="{FF2B5EF4-FFF2-40B4-BE49-F238E27FC236}">
                <a16:creationId xmlns:a16="http://schemas.microsoft.com/office/drawing/2014/main" id="{E5C326B2-4C46-4A86-9F2D-F4990D7DD0F5}"/>
              </a:ext>
            </a:extLst>
          </p:cNvPr>
          <p:cNvSpPr txBox="1"/>
          <p:nvPr/>
        </p:nvSpPr>
        <p:spPr>
          <a:xfrm>
            <a:off x="3690590" y="2080568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10ms</a:t>
            </a:r>
          </a:p>
        </p:txBody>
      </p:sp>
    </p:spTree>
    <p:extLst>
      <p:ext uri="{BB962C8B-B14F-4D97-AF65-F5344CB8AC3E}">
        <p14:creationId xmlns:p14="http://schemas.microsoft.com/office/powerpoint/2010/main" val="10787048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73C45FA3-ED10-49D9-97FA-F8516F9F096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sz="2800" dirty="0">
                <a:solidFill>
                  <a:srgbClr val="CC0000"/>
                </a:solidFill>
              </a:rPr>
              <a:t>6. </a:t>
            </a:r>
            <a:r>
              <a:rPr lang="de-DE" sz="2800" dirty="0">
                <a:solidFill>
                  <a:schemeClr val="tx1"/>
                </a:solidFill>
              </a:rPr>
              <a:t>Steuerung des Bedienungsboards II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5215919-00C3-4CE9-9DCE-DFA4A05BCA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14617" y="6476309"/>
            <a:ext cx="4752527" cy="288032"/>
          </a:xfrm>
        </p:spPr>
        <p:txBody>
          <a:bodyPr/>
          <a:lstStyle/>
          <a:p>
            <a:r>
              <a:rPr lang="de-DE"/>
              <a:t>Hochschule Landshut  |  www.haw-landshut.de</a:t>
            </a:r>
            <a:endParaRPr lang="de-DE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AD833CE-C8B0-4FC6-BFB4-311FC441510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6DE59DF-1964-4F40-BFE0-0271FA9E7BFB}" type="datetime1">
              <a:rPr lang="de-DE" smtClean="0"/>
              <a:t>28.06.2021</a:t>
            </a:fld>
            <a:endParaRPr lang="de-DE" dirty="0"/>
          </a:p>
        </p:txBody>
      </p: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1EE0039C-9181-4467-9006-39D07B44E2D0}"/>
              </a:ext>
            </a:extLst>
          </p:cNvPr>
          <p:cNvCxnSpPr>
            <a:cxnSpLocks/>
          </p:cNvCxnSpPr>
          <p:nvPr/>
        </p:nvCxnSpPr>
        <p:spPr>
          <a:xfrm flipV="1">
            <a:off x="786018" y="1538215"/>
            <a:ext cx="0" cy="64807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Gerader Verbinder 54">
            <a:extLst>
              <a:ext uri="{FF2B5EF4-FFF2-40B4-BE49-F238E27FC236}">
                <a16:creationId xmlns:a16="http://schemas.microsoft.com/office/drawing/2014/main" id="{C4F293A2-20B9-4468-8A81-D1EC3F19B0A5}"/>
              </a:ext>
            </a:extLst>
          </p:cNvPr>
          <p:cNvCxnSpPr>
            <a:cxnSpLocks/>
          </p:cNvCxnSpPr>
          <p:nvPr/>
        </p:nvCxnSpPr>
        <p:spPr>
          <a:xfrm flipH="1">
            <a:off x="786018" y="1538215"/>
            <a:ext cx="205779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Gerader Verbinder 55">
            <a:extLst>
              <a:ext uri="{FF2B5EF4-FFF2-40B4-BE49-F238E27FC236}">
                <a16:creationId xmlns:a16="http://schemas.microsoft.com/office/drawing/2014/main" id="{3996A21D-04FF-41CD-96BE-4CBDDFFF422B}"/>
              </a:ext>
            </a:extLst>
          </p:cNvPr>
          <p:cNvCxnSpPr>
            <a:cxnSpLocks/>
          </p:cNvCxnSpPr>
          <p:nvPr/>
        </p:nvCxnSpPr>
        <p:spPr>
          <a:xfrm>
            <a:off x="974480" y="1252770"/>
            <a:ext cx="0" cy="2160000"/>
          </a:xfrm>
          <a:prstGeom prst="line">
            <a:avLst/>
          </a:prstGeom>
          <a:ln>
            <a:solidFill>
              <a:srgbClr val="BE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Gerader Verbinder 57">
            <a:extLst>
              <a:ext uri="{FF2B5EF4-FFF2-40B4-BE49-F238E27FC236}">
                <a16:creationId xmlns:a16="http://schemas.microsoft.com/office/drawing/2014/main" id="{85C6D38F-06F9-434C-A870-2F6173A007F1}"/>
              </a:ext>
            </a:extLst>
          </p:cNvPr>
          <p:cNvCxnSpPr>
            <a:cxnSpLocks/>
          </p:cNvCxnSpPr>
          <p:nvPr/>
        </p:nvCxnSpPr>
        <p:spPr>
          <a:xfrm flipH="1">
            <a:off x="1793385" y="1252770"/>
            <a:ext cx="0" cy="2160000"/>
          </a:xfrm>
          <a:prstGeom prst="line">
            <a:avLst/>
          </a:prstGeom>
          <a:ln>
            <a:solidFill>
              <a:srgbClr val="BE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Gerader Verbinder 58">
            <a:extLst>
              <a:ext uri="{FF2B5EF4-FFF2-40B4-BE49-F238E27FC236}">
                <a16:creationId xmlns:a16="http://schemas.microsoft.com/office/drawing/2014/main" id="{6BE316BD-25AB-44EB-B154-5AA14AF649DA}"/>
              </a:ext>
            </a:extLst>
          </p:cNvPr>
          <p:cNvCxnSpPr>
            <a:cxnSpLocks/>
          </p:cNvCxnSpPr>
          <p:nvPr/>
        </p:nvCxnSpPr>
        <p:spPr>
          <a:xfrm>
            <a:off x="2525395" y="1252770"/>
            <a:ext cx="0" cy="2160000"/>
          </a:xfrm>
          <a:prstGeom prst="line">
            <a:avLst/>
          </a:prstGeom>
          <a:ln>
            <a:solidFill>
              <a:srgbClr val="BE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Gerade Verbindung mit Pfeil 59">
            <a:extLst>
              <a:ext uri="{FF2B5EF4-FFF2-40B4-BE49-F238E27FC236}">
                <a16:creationId xmlns:a16="http://schemas.microsoft.com/office/drawing/2014/main" id="{D5DC15C1-1CD4-4473-981A-E0F06661CD24}"/>
              </a:ext>
            </a:extLst>
          </p:cNvPr>
          <p:cNvCxnSpPr>
            <a:cxnSpLocks/>
          </p:cNvCxnSpPr>
          <p:nvPr/>
        </p:nvCxnSpPr>
        <p:spPr>
          <a:xfrm>
            <a:off x="982779" y="1378795"/>
            <a:ext cx="807113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Gerader Verbinder 79">
            <a:extLst>
              <a:ext uri="{FF2B5EF4-FFF2-40B4-BE49-F238E27FC236}">
                <a16:creationId xmlns:a16="http://schemas.microsoft.com/office/drawing/2014/main" id="{6462E110-7D78-4A57-A3E2-1E78A6E54D32}"/>
              </a:ext>
            </a:extLst>
          </p:cNvPr>
          <p:cNvCxnSpPr>
            <a:cxnSpLocks/>
          </p:cNvCxnSpPr>
          <p:nvPr/>
        </p:nvCxnSpPr>
        <p:spPr>
          <a:xfrm flipH="1">
            <a:off x="209954" y="2200251"/>
            <a:ext cx="57606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Gerader Verbinder 93">
            <a:extLst>
              <a:ext uri="{FF2B5EF4-FFF2-40B4-BE49-F238E27FC236}">
                <a16:creationId xmlns:a16="http://schemas.microsoft.com/office/drawing/2014/main" id="{DA08A42F-95FF-42AD-B60C-BCBAD51485E2}"/>
              </a:ext>
            </a:extLst>
          </p:cNvPr>
          <p:cNvCxnSpPr>
            <a:cxnSpLocks/>
          </p:cNvCxnSpPr>
          <p:nvPr/>
        </p:nvCxnSpPr>
        <p:spPr>
          <a:xfrm flipH="1">
            <a:off x="3335934" y="1252770"/>
            <a:ext cx="0" cy="2160000"/>
          </a:xfrm>
          <a:prstGeom prst="line">
            <a:avLst/>
          </a:prstGeom>
          <a:ln>
            <a:solidFill>
              <a:srgbClr val="BE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Gerader Verbinder 94">
            <a:extLst>
              <a:ext uri="{FF2B5EF4-FFF2-40B4-BE49-F238E27FC236}">
                <a16:creationId xmlns:a16="http://schemas.microsoft.com/office/drawing/2014/main" id="{DA0F5E37-868D-49BD-835E-225DECCC40BF}"/>
              </a:ext>
            </a:extLst>
          </p:cNvPr>
          <p:cNvCxnSpPr>
            <a:cxnSpLocks/>
          </p:cNvCxnSpPr>
          <p:nvPr/>
        </p:nvCxnSpPr>
        <p:spPr>
          <a:xfrm>
            <a:off x="4067944" y="1252770"/>
            <a:ext cx="0" cy="2160000"/>
          </a:xfrm>
          <a:prstGeom prst="line">
            <a:avLst/>
          </a:prstGeom>
          <a:ln>
            <a:solidFill>
              <a:srgbClr val="BE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Gerader Verbinder 96">
            <a:extLst>
              <a:ext uri="{FF2B5EF4-FFF2-40B4-BE49-F238E27FC236}">
                <a16:creationId xmlns:a16="http://schemas.microsoft.com/office/drawing/2014/main" id="{5047A1AE-9B0F-413C-A44A-CAF9724EE234}"/>
              </a:ext>
            </a:extLst>
          </p:cNvPr>
          <p:cNvCxnSpPr>
            <a:cxnSpLocks/>
          </p:cNvCxnSpPr>
          <p:nvPr/>
        </p:nvCxnSpPr>
        <p:spPr>
          <a:xfrm flipH="1">
            <a:off x="4886849" y="1252770"/>
            <a:ext cx="0" cy="2160000"/>
          </a:xfrm>
          <a:prstGeom prst="line">
            <a:avLst/>
          </a:prstGeom>
          <a:ln>
            <a:solidFill>
              <a:srgbClr val="BE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Gerader Verbinder 97">
            <a:extLst>
              <a:ext uri="{FF2B5EF4-FFF2-40B4-BE49-F238E27FC236}">
                <a16:creationId xmlns:a16="http://schemas.microsoft.com/office/drawing/2014/main" id="{A7A7135F-B761-439A-9074-1E51ABCC8206}"/>
              </a:ext>
            </a:extLst>
          </p:cNvPr>
          <p:cNvCxnSpPr>
            <a:cxnSpLocks/>
          </p:cNvCxnSpPr>
          <p:nvPr/>
        </p:nvCxnSpPr>
        <p:spPr>
          <a:xfrm>
            <a:off x="5618859" y="1252770"/>
            <a:ext cx="0" cy="2160000"/>
          </a:xfrm>
          <a:prstGeom prst="line">
            <a:avLst/>
          </a:prstGeom>
          <a:ln>
            <a:solidFill>
              <a:srgbClr val="BE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Gerader Verbinder 99">
            <a:extLst>
              <a:ext uri="{FF2B5EF4-FFF2-40B4-BE49-F238E27FC236}">
                <a16:creationId xmlns:a16="http://schemas.microsoft.com/office/drawing/2014/main" id="{CD9693E1-59F6-49D2-A7F6-AA015E763D87}"/>
              </a:ext>
            </a:extLst>
          </p:cNvPr>
          <p:cNvCxnSpPr>
            <a:cxnSpLocks/>
          </p:cNvCxnSpPr>
          <p:nvPr/>
        </p:nvCxnSpPr>
        <p:spPr>
          <a:xfrm flipH="1">
            <a:off x="6432278" y="1250183"/>
            <a:ext cx="0" cy="2160000"/>
          </a:xfrm>
          <a:prstGeom prst="line">
            <a:avLst/>
          </a:prstGeom>
          <a:ln>
            <a:solidFill>
              <a:srgbClr val="BE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Gerader Verbinder 100">
            <a:extLst>
              <a:ext uri="{FF2B5EF4-FFF2-40B4-BE49-F238E27FC236}">
                <a16:creationId xmlns:a16="http://schemas.microsoft.com/office/drawing/2014/main" id="{FA468297-AF5E-4837-A0A9-CE04A7986C8B}"/>
              </a:ext>
            </a:extLst>
          </p:cNvPr>
          <p:cNvCxnSpPr>
            <a:cxnSpLocks/>
          </p:cNvCxnSpPr>
          <p:nvPr/>
        </p:nvCxnSpPr>
        <p:spPr>
          <a:xfrm>
            <a:off x="7164288" y="1250183"/>
            <a:ext cx="0" cy="2160000"/>
          </a:xfrm>
          <a:prstGeom prst="line">
            <a:avLst/>
          </a:prstGeom>
          <a:ln>
            <a:solidFill>
              <a:srgbClr val="BE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Gerader Verbinder 106">
            <a:extLst>
              <a:ext uri="{FF2B5EF4-FFF2-40B4-BE49-F238E27FC236}">
                <a16:creationId xmlns:a16="http://schemas.microsoft.com/office/drawing/2014/main" id="{08350E89-A69D-4A18-93EA-4FECB7A692FF}"/>
              </a:ext>
            </a:extLst>
          </p:cNvPr>
          <p:cNvCxnSpPr>
            <a:cxnSpLocks/>
          </p:cNvCxnSpPr>
          <p:nvPr/>
        </p:nvCxnSpPr>
        <p:spPr>
          <a:xfrm flipV="1">
            <a:off x="2843808" y="1538215"/>
            <a:ext cx="0" cy="64807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Gerader Verbinder 107">
            <a:extLst>
              <a:ext uri="{FF2B5EF4-FFF2-40B4-BE49-F238E27FC236}">
                <a16:creationId xmlns:a16="http://schemas.microsoft.com/office/drawing/2014/main" id="{0E670E50-7EF3-42DC-8E73-957456568EF5}"/>
              </a:ext>
            </a:extLst>
          </p:cNvPr>
          <p:cNvCxnSpPr>
            <a:cxnSpLocks/>
          </p:cNvCxnSpPr>
          <p:nvPr/>
        </p:nvCxnSpPr>
        <p:spPr>
          <a:xfrm flipH="1">
            <a:off x="2829060" y="2183473"/>
            <a:ext cx="1598924" cy="1677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Gerader Verbinder 108">
            <a:extLst>
              <a:ext uri="{FF2B5EF4-FFF2-40B4-BE49-F238E27FC236}">
                <a16:creationId xmlns:a16="http://schemas.microsoft.com/office/drawing/2014/main" id="{1B6D164B-1C62-4511-82DD-0FFDEE06D20C}"/>
              </a:ext>
            </a:extLst>
          </p:cNvPr>
          <p:cNvCxnSpPr>
            <a:cxnSpLocks/>
          </p:cNvCxnSpPr>
          <p:nvPr/>
        </p:nvCxnSpPr>
        <p:spPr>
          <a:xfrm flipV="1">
            <a:off x="4427984" y="1552179"/>
            <a:ext cx="0" cy="64807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Gerader Verbinder 109">
            <a:extLst>
              <a:ext uri="{FF2B5EF4-FFF2-40B4-BE49-F238E27FC236}">
                <a16:creationId xmlns:a16="http://schemas.microsoft.com/office/drawing/2014/main" id="{D589F082-6CC9-4CDB-8A12-4088A099CA52}"/>
              </a:ext>
            </a:extLst>
          </p:cNvPr>
          <p:cNvCxnSpPr>
            <a:cxnSpLocks/>
          </p:cNvCxnSpPr>
          <p:nvPr/>
        </p:nvCxnSpPr>
        <p:spPr>
          <a:xfrm flipH="1">
            <a:off x="4440950" y="1557008"/>
            <a:ext cx="301137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Gerader Verbinder 110">
            <a:extLst>
              <a:ext uri="{FF2B5EF4-FFF2-40B4-BE49-F238E27FC236}">
                <a16:creationId xmlns:a16="http://schemas.microsoft.com/office/drawing/2014/main" id="{FA6255AC-0CC1-467C-9A5D-E075EECC9EEA}"/>
              </a:ext>
            </a:extLst>
          </p:cNvPr>
          <p:cNvCxnSpPr>
            <a:cxnSpLocks/>
          </p:cNvCxnSpPr>
          <p:nvPr/>
        </p:nvCxnSpPr>
        <p:spPr>
          <a:xfrm flipV="1">
            <a:off x="7452320" y="1552179"/>
            <a:ext cx="0" cy="64807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Gerader Verbinder 111">
            <a:extLst>
              <a:ext uri="{FF2B5EF4-FFF2-40B4-BE49-F238E27FC236}">
                <a16:creationId xmlns:a16="http://schemas.microsoft.com/office/drawing/2014/main" id="{5B7E7F46-0349-4258-922E-1AA72C407E3B}"/>
              </a:ext>
            </a:extLst>
          </p:cNvPr>
          <p:cNvCxnSpPr>
            <a:cxnSpLocks/>
          </p:cNvCxnSpPr>
          <p:nvPr/>
        </p:nvCxnSpPr>
        <p:spPr>
          <a:xfrm flipH="1">
            <a:off x="7452320" y="2183473"/>
            <a:ext cx="1080120" cy="838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Gerader Verbinder 112">
            <a:extLst>
              <a:ext uri="{FF2B5EF4-FFF2-40B4-BE49-F238E27FC236}">
                <a16:creationId xmlns:a16="http://schemas.microsoft.com/office/drawing/2014/main" id="{31F878EC-3CDA-4894-84D9-5DD89EDAED79}"/>
              </a:ext>
            </a:extLst>
          </p:cNvPr>
          <p:cNvCxnSpPr>
            <a:cxnSpLocks/>
          </p:cNvCxnSpPr>
          <p:nvPr/>
        </p:nvCxnSpPr>
        <p:spPr>
          <a:xfrm flipH="1">
            <a:off x="209954" y="2474319"/>
            <a:ext cx="119369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Gerader Verbinder 113">
            <a:extLst>
              <a:ext uri="{FF2B5EF4-FFF2-40B4-BE49-F238E27FC236}">
                <a16:creationId xmlns:a16="http://schemas.microsoft.com/office/drawing/2014/main" id="{B8FBF986-002C-4622-B179-0BA84B7B291B}"/>
              </a:ext>
            </a:extLst>
          </p:cNvPr>
          <p:cNvCxnSpPr>
            <a:cxnSpLocks/>
          </p:cNvCxnSpPr>
          <p:nvPr/>
        </p:nvCxnSpPr>
        <p:spPr>
          <a:xfrm flipV="1">
            <a:off x="1410888" y="2474319"/>
            <a:ext cx="0" cy="64807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Gerader Verbinder 115">
            <a:extLst>
              <a:ext uri="{FF2B5EF4-FFF2-40B4-BE49-F238E27FC236}">
                <a16:creationId xmlns:a16="http://schemas.microsoft.com/office/drawing/2014/main" id="{2FF824D7-75BE-49C6-A778-4FD96936F8EF}"/>
              </a:ext>
            </a:extLst>
          </p:cNvPr>
          <p:cNvCxnSpPr>
            <a:cxnSpLocks/>
          </p:cNvCxnSpPr>
          <p:nvPr/>
        </p:nvCxnSpPr>
        <p:spPr>
          <a:xfrm flipH="1">
            <a:off x="1403648" y="3122391"/>
            <a:ext cx="205779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Gerader Verbinder 116">
            <a:extLst>
              <a:ext uri="{FF2B5EF4-FFF2-40B4-BE49-F238E27FC236}">
                <a16:creationId xmlns:a16="http://schemas.microsoft.com/office/drawing/2014/main" id="{3207CEEF-BA05-4087-AE6E-4816BE191D20}"/>
              </a:ext>
            </a:extLst>
          </p:cNvPr>
          <p:cNvCxnSpPr>
            <a:cxnSpLocks/>
          </p:cNvCxnSpPr>
          <p:nvPr/>
        </p:nvCxnSpPr>
        <p:spPr>
          <a:xfrm flipV="1">
            <a:off x="3462776" y="2474319"/>
            <a:ext cx="0" cy="64807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Gerader Verbinder 117">
            <a:extLst>
              <a:ext uri="{FF2B5EF4-FFF2-40B4-BE49-F238E27FC236}">
                <a16:creationId xmlns:a16="http://schemas.microsoft.com/office/drawing/2014/main" id="{0CED0C8B-5BE2-413D-A054-5EFEC6EB09C2}"/>
              </a:ext>
            </a:extLst>
          </p:cNvPr>
          <p:cNvCxnSpPr>
            <a:cxnSpLocks/>
          </p:cNvCxnSpPr>
          <p:nvPr/>
        </p:nvCxnSpPr>
        <p:spPr>
          <a:xfrm flipH="1" flipV="1">
            <a:off x="3461440" y="2474320"/>
            <a:ext cx="1758632" cy="1339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Gerader Verbinder 118">
            <a:extLst>
              <a:ext uri="{FF2B5EF4-FFF2-40B4-BE49-F238E27FC236}">
                <a16:creationId xmlns:a16="http://schemas.microsoft.com/office/drawing/2014/main" id="{57FD7783-97C8-4CA3-9D88-A124CF7F012C}"/>
              </a:ext>
            </a:extLst>
          </p:cNvPr>
          <p:cNvCxnSpPr>
            <a:cxnSpLocks/>
          </p:cNvCxnSpPr>
          <p:nvPr/>
        </p:nvCxnSpPr>
        <p:spPr>
          <a:xfrm flipV="1">
            <a:off x="5220072" y="2474319"/>
            <a:ext cx="0" cy="64807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Gerader Verbinder 119">
            <a:extLst>
              <a:ext uri="{FF2B5EF4-FFF2-40B4-BE49-F238E27FC236}">
                <a16:creationId xmlns:a16="http://schemas.microsoft.com/office/drawing/2014/main" id="{CFDD222D-6A30-44E4-9B8B-4397A34BD247}"/>
              </a:ext>
            </a:extLst>
          </p:cNvPr>
          <p:cNvCxnSpPr>
            <a:cxnSpLocks/>
          </p:cNvCxnSpPr>
          <p:nvPr/>
        </p:nvCxnSpPr>
        <p:spPr>
          <a:xfrm flipH="1">
            <a:off x="5220072" y="3122391"/>
            <a:ext cx="86409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7" name="Tabelle 157">
            <a:extLst>
              <a:ext uri="{FF2B5EF4-FFF2-40B4-BE49-F238E27FC236}">
                <a16:creationId xmlns:a16="http://schemas.microsoft.com/office/drawing/2014/main" id="{6E02EA85-4A6C-44B8-AA83-CF15A0ACBB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4600410"/>
              </p:ext>
            </p:extLst>
          </p:nvPr>
        </p:nvGraphicFramePr>
        <p:xfrm>
          <a:off x="93560" y="4161106"/>
          <a:ext cx="8956879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36104">
                  <a:extLst>
                    <a:ext uri="{9D8B030D-6E8A-4147-A177-3AD203B41FA5}">
                      <a16:colId xmlns:a16="http://schemas.microsoft.com/office/drawing/2014/main" val="2654540960"/>
                    </a:ext>
                  </a:extLst>
                </a:gridCol>
                <a:gridCol w="819972">
                  <a:extLst>
                    <a:ext uri="{9D8B030D-6E8A-4147-A177-3AD203B41FA5}">
                      <a16:colId xmlns:a16="http://schemas.microsoft.com/office/drawing/2014/main" val="1351046630"/>
                    </a:ext>
                  </a:extLst>
                </a:gridCol>
                <a:gridCol w="764204">
                  <a:extLst>
                    <a:ext uri="{9D8B030D-6E8A-4147-A177-3AD203B41FA5}">
                      <a16:colId xmlns:a16="http://schemas.microsoft.com/office/drawing/2014/main" val="2965561630"/>
                    </a:ext>
                  </a:extLst>
                </a:gridCol>
                <a:gridCol w="792088">
                  <a:extLst>
                    <a:ext uri="{9D8B030D-6E8A-4147-A177-3AD203B41FA5}">
                      <a16:colId xmlns:a16="http://schemas.microsoft.com/office/drawing/2014/main" val="2493971972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1807893240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713313292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2619967366"/>
                    </a:ext>
                  </a:extLst>
                </a:gridCol>
                <a:gridCol w="792088">
                  <a:extLst>
                    <a:ext uri="{9D8B030D-6E8A-4147-A177-3AD203B41FA5}">
                      <a16:colId xmlns:a16="http://schemas.microsoft.com/office/drawing/2014/main" val="3502427047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1445206609"/>
                    </a:ext>
                  </a:extLst>
                </a:gridCol>
                <a:gridCol w="1828087">
                  <a:extLst>
                    <a:ext uri="{9D8B030D-6E8A-4147-A177-3AD203B41FA5}">
                      <a16:colId xmlns:a16="http://schemas.microsoft.com/office/drawing/2014/main" val="24386685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1111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43364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1142757"/>
                  </a:ext>
                </a:extLst>
              </a:tr>
            </a:tbl>
          </a:graphicData>
        </a:graphic>
      </p:graphicFrame>
      <p:sp>
        <p:nvSpPr>
          <p:cNvPr id="158" name="Textfeld 157">
            <a:extLst>
              <a:ext uri="{FF2B5EF4-FFF2-40B4-BE49-F238E27FC236}">
                <a16:creationId xmlns:a16="http://schemas.microsoft.com/office/drawing/2014/main" id="{9D9DF5D1-E0A8-438E-9B20-8490EB388BCE}"/>
              </a:ext>
            </a:extLst>
          </p:cNvPr>
          <p:cNvSpPr txBox="1"/>
          <p:nvPr/>
        </p:nvSpPr>
        <p:spPr>
          <a:xfrm>
            <a:off x="93560" y="3673779"/>
            <a:ext cx="3313792" cy="369332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de-DE" dirty="0"/>
              <a:t>Zustände (A</a:t>
            </a:r>
            <a:r>
              <a:rPr lang="de-DE" baseline="-25000" dirty="0"/>
              <a:t>alt</a:t>
            </a:r>
            <a:r>
              <a:rPr lang="de-DE" dirty="0"/>
              <a:t>, </a:t>
            </a:r>
            <a:r>
              <a:rPr lang="de-DE" dirty="0" err="1"/>
              <a:t>A</a:t>
            </a:r>
            <a:r>
              <a:rPr lang="de-DE" baseline="-25000" dirty="0" err="1"/>
              <a:t>neu</a:t>
            </a:r>
            <a:r>
              <a:rPr lang="de-DE" dirty="0"/>
              <a:t>, </a:t>
            </a:r>
            <a:r>
              <a:rPr lang="de-DE" dirty="0" err="1"/>
              <a:t>B</a:t>
            </a:r>
            <a:r>
              <a:rPr lang="de-DE" baseline="-25000" dirty="0" err="1"/>
              <a:t>alt</a:t>
            </a:r>
            <a:r>
              <a:rPr lang="de-DE" dirty="0"/>
              <a:t>, </a:t>
            </a:r>
            <a:r>
              <a:rPr lang="de-DE" dirty="0" err="1"/>
              <a:t>B</a:t>
            </a:r>
            <a:r>
              <a:rPr lang="de-DE" baseline="-25000" dirty="0" err="1"/>
              <a:t>neu</a:t>
            </a:r>
            <a:r>
              <a:rPr lang="de-DE" dirty="0"/>
              <a:t>) :</a:t>
            </a:r>
          </a:p>
        </p:txBody>
      </p:sp>
      <p:sp>
        <p:nvSpPr>
          <p:cNvPr id="161" name="Textfeld 160">
            <a:extLst>
              <a:ext uri="{FF2B5EF4-FFF2-40B4-BE49-F238E27FC236}">
                <a16:creationId xmlns:a16="http://schemas.microsoft.com/office/drawing/2014/main" id="{F1CFFA4F-354E-489A-B462-F142AF9C066E}"/>
              </a:ext>
            </a:extLst>
          </p:cNvPr>
          <p:cNvSpPr txBox="1"/>
          <p:nvPr/>
        </p:nvSpPr>
        <p:spPr>
          <a:xfrm>
            <a:off x="1069408" y="1053579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1ms</a:t>
            </a:r>
          </a:p>
        </p:txBody>
      </p:sp>
      <p:cxnSp>
        <p:nvCxnSpPr>
          <p:cNvPr id="178" name="Gerader Verbinder 177">
            <a:extLst>
              <a:ext uri="{FF2B5EF4-FFF2-40B4-BE49-F238E27FC236}">
                <a16:creationId xmlns:a16="http://schemas.microsoft.com/office/drawing/2014/main" id="{8E7C0A3E-5CBE-4AEB-8C6E-9B005DD422E9}"/>
              </a:ext>
            </a:extLst>
          </p:cNvPr>
          <p:cNvCxnSpPr>
            <a:cxnSpLocks/>
          </p:cNvCxnSpPr>
          <p:nvPr/>
        </p:nvCxnSpPr>
        <p:spPr>
          <a:xfrm flipV="1">
            <a:off x="6104464" y="2495740"/>
            <a:ext cx="0" cy="64807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Gerader Verbinder 178">
            <a:extLst>
              <a:ext uri="{FF2B5EF4-FFF2-40B4-BE49-F238E27FC236}">
                <a16:creationId xmlns:a16="http://schemas.microsoft.com/office/drawing/2014/main" id="{874E8810-5DA4-4771-99EB-3364BC4C5EE6}"/>
              </a:ext>
            </a:extLst>
          </p:cNvPr>
          <p:cNvCxnSpPr>
            <a:cxnSpLocks/>
          </p:cNvCxnSpPr>
          <p:nvPr/>
        </p:nvCxnSpPr>
        <p:spPr>
          <a:xfrm flipH="1">
            <a:off x="6104464" y="2474319"/>
            <a:ext cx="2499984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Textfeld 183">
            <a:extLst>
              <a:ext uri="{FF2B5EF4-FFF2-40B4-BE49-F238E27FC236}">
                <a16:creationId xmlns:a16="http://schemas.microsoft.com/office/drawing/2014/main" id="{C8516635-DB40-47E4-A039-25D123013022}"/>
              </a:ext>
            </a:extLst>
          </p:cNvPr>
          <p:cNvSpPr txBox="1"/>
          <p:nvPr/>
        </p:nvSpPr>
        <p:spPr>
          <a:xfrm>
            <a:off x="251520" y="1628800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A</a:t>
            </a:r>
          </a:p>
        </p:txBody>
      </p:sp>
      <p:sp>
        <p:nvSpPr>
          <p:cNvPr id="185" name="Textfeld 184">
            <a:extLst>
              <a:ext uri="{FF2B5EF4-FFF2-40B4-BE49-F238E27FC236}">
                <a16:creationId xmlns:a16="http://schemas.microsoft.com/office/drawing/2014/main" id="{C23C5C8D-D55D-44EE-8605-C0EB7307D5A3}"/>
              </a:ext>
            </a:extLst>
          </p:cNvPr>
          <p:cNvSpPr txBox="1"/>
          <p:nvPr/>
        </p:nvSpPr>
        <p:spPr>
          <a:xfrm>
            <a:off x="251520" y="2708920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B</a:t>
            </a:r>
          </a:p>
        </p:txBody>
      </p:sp>
      <p:sp>
        <p:nvSpPr>
          <p:cNvPr id="187" name="Textfeld 186">
            <a:extLst>
              <a:ext uri="{FF2B5EF4-FFF2-40B4-BE49-F238E27FC236}">
                <a16:creationId xmlns:a16="http://schemas.microsoft.com/office/drawing/2014/main" id="{79E3DA6B-CA84-4220-B78F-00DDBFD8248E}"/>
              </a:ext>
            </a:extLst>
          </p:cNvPr>
          <p:cNvSpPr txBox="1"/>
          <p:nvPr/>
        </p:nvSpPr>
        <p:spPr>
          <a:xfrm>
            <a:off x="323528" y="5373216"/>
            <a:ext cx="62120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A: ↑, B: High;   A: ↓, B: Low    =&gt; Drehung im Uhrzeigersinn</a:t>
            </a:r>
          </a:p>
        </p:txBody>
      </p:sp>
      <p:sp>
        <p:nvSpPr>
          <p:cNvPr id="188" name="Textfeld 187">
            <a:extLst>
              <a:ext uri="{FF2B5EF4-FFF2-40B4-BE49-F238E27FC236}">
                <a16:creationId xmlns:a16="http://schemas.microsoft.com/office/drawing/2014/main" id="{C6D09D84-ED90-4D0D-8BEF-6B28FFA25514}"/>
              </a:ext>
            </a:extLst>
          </p:cNvPr>
          <p:cNvSpPr txBox="1"/>
          <p:nvPr/>
        </p:nvSpPr>
        <p:spPr>
          <a:xfrm>
            <a:off x="323528" y="5804421"/>
            <a:ext cx="6596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A: High, B: ↑;   A: Low, B: ↓    =&gt; Drehung gegen Uhrzeigersinn</a:t>
            </a:r>
          </a:p>
        </p:txBody>
      </p:sp>
    </p:spTree>
    <p:extLst>
      <p:ext uri="{BB962C8B-B14F-4D97-AF65-F5344CB8AC3E}">
        <p14:creationId xmlns:p14="http://schemas.microsoft.com/office/powerpoint/2010/main" val="30369838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F1FB5574-2AA4-43D3-8B9C-2F2849BF0D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2547" y="1391967"/>
            <a:ext cx="6517216" cy="4887912"/>
          </a:xfrm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A826C62A-493D-445B-8862-DE41CF88596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sz="2800" dirty="0">
                <a:solidFill>
                  <a:srgbClr val="C00000"/>
                </a:solidFill>
              </a:rPr>
              <a:t>7. </a:t>
            </a:r>
            <a:r>
              <a:rPr lang="de-DE" sz="2800" dirty="0"/>
              <a:t>Drehzahlmessung I; Notwendigkeit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EACB6B1-99AF-4B1D-BC4A-E6954B37A0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Hochschule Landshut  |  www.haw-landshut.de</a:t>
            </a:r>
            <a:endParaRPr lang="de-DE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423ED1C-48F3-47ED-83E2-CA53D864214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6DE59DF-1964-4F40-BFE0-0271FA9E7BFB}" type="datetime1">
              <a:rPr lang="de-DE" smtClean="0"/>
              <a:t>28.06.2021</a:t>
            </a:fld>
            <a:endParaRPr lang="de-DE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55F1776E-FB86-4A20-A126-8A667BA6D4AC}"/>
              </a:ext>
            </a:extLst>
          </p:cNvPr>
          <p:cNvSpPr txBox="1"/>
          <p:nvPr/>
        </p:nvSpPr>
        <p:spPr>
          <a:xfrm>
            <a:off x="107504" y="2132856"/>
            <a:ext cx="1440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C00000"/>
                </a:solidFill>
              </a:rPr>
              <a:t>DC-Motoren </a:t>
            </a:r>
          </a:p>
          <a:p>
            <a:r>
              <a:rPr lang="de-DE" dirty="0">
                <a:solidFill>
                  <a:srgbClr val="C00000"/>
                </a:solidFill>
              </a:rPr>
              <a:t>Prüfstand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61D65BF3-BE17-4B42-A3BD-8267594D9059}"/>
              </a:ext>
            </a:extLst>
          </p:cNvPr>
          <p:cNvSpPr txBox="1"/>
          <p:nvPr/>
        </p:nvSpPr>
        <p:spPr>
          <a:xfrm>
            <a:off x="5148064" y="5517232"/>
            <a:ext cx="29406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FFFF00"/>
                </a:solidFill>
              </a:rPr>
              <a:t>Prüfstandbefestigung Vorderräder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58CF03DB-919F-47C6-A09F-B0720AAC4CA5}"/>
              </a:ext>
            </a:extLst>
          </p:cNvPr>
          <p:cNvSpPr txBox="1"/>
          <p:nvPr/>
        </p:nvSpPr>
        <p:spPr>
          <a:xfrm>
            <a:off x="3419193" y="1057593"/>
            <a:ext cx="3096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00B0F0"/>
                </a:solidFill>
              </a:rPr>
              <a:t>Prüfstandbefestigung Heck</a:t>
            </a:r>
          </a:p>
        </p:txBody>
      </p:sp>
    </p:spTree>
    <p:extLst>
      <p:ext uri="{BB962C8B-B14F-4D97-AF65-F5344CB8AC3E}">
        <p14:creationId xmlns:p14="http://schemas.microsoft.com/office/powerpoint/2010/main" val="14350186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B31F0B55-38B0-4ED1-9FDB-CFF4200861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268760"/>
            <a:ext cx="7321413" cy="4608512"/>
          </a:xfrm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A826C62A-493D-445B-8862-DE41CF88596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sz="2800" dirty="0">
                <a:solidFill>
                  <a:srgbClr val="C00000"/>
                </a:solidFill>
              </a:rPr>
              <a:t>7. </a:t>
            </a:r>
            <a:r>
              <a:rPr lang="de-DE" sz="2800" dirty="0"/>
              <a:t>Drehzahlmessung II Notwendigkeit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EACB6B1-99AF-4B1D-BC4A-E6954B37A0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Hochschule Landshut  |  www.haw-landshut.de</a:t>
            </a:r>
            <a:endParaRPr lang="de-DE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423ED1C-48F3-47ED-83E2-CA53D864214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6DE59DF-1964-4F40-BFE0-0271FA9E7BFB}" type="datetime1">
              <a:rPr lang="de-DE" smtClean="0"/>
              <a:t>28.06.2021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45253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5E1C2A57-8FE0-4956-8AFC-EEBF397C80B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sz="2800" dirty="0">
                <a:solidFill>
                  <a:srgbClr val="C00000"/>
                </a:solidFill>
              </a:rPr>
              <a:t>7. </a:t>
            </a:r>
            <a:r>
              <a:rPr lang="de-DE" sz="2800" dirty="0">
                <a:solidFill>
                  <a:schemeClr val="tx1"/>
                </a:solidFill>
              </a:rPr>
              <a:t>Drehzahlmessung III Methoden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2E2D390-CBF3-40C5-B82F-7D776399BC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Hochschule Landshut  |  www.haw-landshut.de</a:t>
            </a:r>
            <a:endParaRPr lang="de-DE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D005731-C8DA-48A7-A72B-72A31A05FBDF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6DE59DF-1964-4F40-BFE0-0271FA9E7BFB}" type="datetime1">
              <a:rPr lang="de-DE" smtClean="0"/>
              <a:t>28.06.2021</a:t>
            </a:fld>
            <a:endParaRPr lang="de-DE" dirty="0"/>
          </a:p>
        </p:txBody>
      </p:sp>
      <p:pic>
        <p:nvPicPr>
          <p:cNvPr id="11" name="Inhaltsplatzhalter 8" descr="Ein Bild, das drinnen enthält.&#10;&#10;Automatisch generierte Beschreibung">
            <a:extLst>
              <a:ext uri="{FF2B5EF4-FFF2-40B4-BE49-F238E27FC236}">
                <a16:creationId xmlns:a16="http://schemas.microsoft.com/office/drawing/2014/main" id="{2F990194-ED24-4C21-B1CC-A969E87B020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4460" y="1974049"/>
            <a:ext cx="3357462" cy="4190214"/>
          </a:xfrm>
          <a:prstGeom prst="rect">
            <a:avLst/>
          </a:prstGeom>
        </p:spPr>
      </p:pic>
      <p:pic>
        <p:nvPicPr>
          <p:cNvPr id="12" name="Inhaltsplatzhalter 6" descr="Ein Bild, das Transport, Rad, Zahnrad enthält.&#10;&#10;Automatisch generierte Beschreibung">
            <a:extLst>
              <a:ext uri="{FF2B5EF4-FFF2-40B4-BE49-F238E27FC236}">
                <a16:creationId xmlns:a16="http://schemas.microsoft.com/office/drawing/2014/main" id="{D227F322-3054-4104-863B-B1D8AA75283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61" r="3" b="3"/>
          <a:stretch/>
        </p:blipFill>
        <p:spPr>
          <a:xfrm>
            <a:off x="899592" y="1974049"/>
            <a:ext cx="3490342" cy="4190213"/>
          </a:xfrm>
          <a:prstGeom prst="rect">
            <a:avLst/>
          </a:prstGeom>
          <a:noFill/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0CB14D20-167D-4B9F-836D-D299F33F6C49}"/>
              </a:ext>
            </a:extLst>
          </p:cNvPr>
          <p:cNvSpPr txBox="1"/>
          <p:nvPr/>
        </p:nvSpPr>
        <p:spPr>
          <a:xfrm>
            <a:off x="826135" y="1573117"/>
            <a:ext cx="3058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u="sng" dirty="0"/>
              <a:t>Messung mit Hallsensor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5BC3942A-1D38-4913-8968-C54F1535CA62}"/>
              </a:ext>
            </a:extLst>
          </p:cNvPr>
          <p:cNvSpPr txBox="1"/>
          <p:nvPr/>
        </p:nvSpPr>
        <p:spPr>
          <a:xfrm>
            <a:off x="5095288" y="1573117"/>
            <a:ext cx="3575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u="sng" dirty="0"/>
              <a:t>Messung mit Lichtschranke</a:t>
            </a:r>
          </a:p>
        </p:txBody>
      </p:sp>
    </p:spTree>
    <p:extLst>
      <p:ext uri="{BB962C8B-B14F-4D97-AF65-F5344CB8AC3E}">
        <p14:creationId xmlns:p14="http://schemas.microsoft.com/office/powerpoint/2010/main" val="13914071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5E1C2A57-8FE0-4956-8AFC-EEBF397C80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1521" y="188640"/>
            <a:ext cx="7920879" cy="792088"/>
          </a:xfrm>
        </p:spPr>
        <p:txBody>
          <a:bodyPr/>
          <a:lstStyle/>
          <a:p>
            <a:r>
              <a:rPr lang="de-DE" sz="2800" dirty="0">
                <a:solidFill>
                  <a:srgbClr val="C00000"/>
                </a:solidFill>
              </a:rPr>
              <a:t>7. </a:t>
            </a:r>
            <a:r>
              <a:rPr lang="de-DE" sz="2800" dirty="0">
                <a:solidFill>
                  <a:schemeClr val="tx1"/>
                </a:solidFill>
              </a:rPr>
              <a:t>Drehzahlmessung IV Tiefpass-/Komparator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2E2D390-CBF3-40C5-B82F-7D776399BC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Hochschule Landshut  |  www.haw-landshut.de</a:t>
            </a:r>
            <a:endParaRPr lang="de-DE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D005731-C8DA-48A7-A72B-72A31A05FBDF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6DE59DF-1964-4F40-BFE0-0271FA9E7BFB}" type="datetime1">
              <a:rPr lang="de-DE" smtClean="0"/>
              <a:t>28.06.2021</a:t>
            </a:fld>
            <a:endParaRPr lang="de-DE" dirty="0"/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15C757F2-EF3E-48E6-905F-DD7548D87E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62" b="4762"/>
          <a:stretch/>
        </p:blipFill>
        <p:spPr>
          <a:xfrm>
            <a:off x="3275856" y="1412189"/>
            <a:ext cx="2972022" cy="1445959"/>
          </a:xfrm>
        </p:spPr>
      </p:pic>
      <p:pic>
        <p:nvPicPr>
          <p:cNvPr id="10" name="Inhaltsplatzhalter 6">
            <a:extLst>
              <a:ext uri="{FF2B5EF4-FFF2-40B4-BE49-F238E27FC236}">
                <a16:creationId xmlns:a16="http://schemas.microsoft.com/office/drawing/2014/main" id="{528334EE-40AC-4674-B4AF-07FEE9F38E3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03"/>
          <a:stretch/>
        </p:blipFill>
        <p:spPr>
          <a:xfrm>
            <a:off x="1475430" y="3140968"/>
            <a:ext cx="6300926" cy="302492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7465737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4E2F2EC2-B201-401E-94D7-B20F162970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51" y="1844825"/>
            <a:ext cx="8976098" cy="3888432"/>
          </a:xfrm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5E1C2A57-8FE0-4956-8AFC-EEBF397C80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1521" y="188640"/>
            <a:ext cx="7920879" cy="792088"/>
          </a:xfrm>
        </p:spPr>
        <p:txBody>
          <a:bodyPr/>
          <a:lstStyle/>
          <a:p>
            <a:r>
              <a:rPr lang="de-DE" sz="2800" dirty="0">
                <a:solidFill>
                  <a:srgbClr val="C00000"/>
                </a:solidFill>
              </a:rPr>
              <a:t>7. </a:t>
            </a:r>
            <a:r>
              <a:rPr lang="de-DE" sz="2800" dirty="0">
                <a:solidFill>
                  <a:schemeClr val="tx1"/>
                </a:solidFill>
              </a:rPr>
              <a:t>Drehzahlmessung V Tiefpass-/Komparator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2E2D390-CBF3-40C5-B82F-7D776399BC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Hochschule Landshut  |  www.haw-landshut.de</a:t>
            </a:r>
            <a:endParaRPr lang="de-DE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D005731-C8DA-48A7-A72B-72A31A05FBDF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6DE59DF-1964-4F40-BFE0-0271FA9E7BFB}" type="datetime1">
              <a:rPr lang="de-DE" smtClean="0"/>
              <a:t>28.06.2021</a:t>
            </a:fld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2341F8FA-5BE2-4FFB-A58C-9B6D61952500}"/>
              </a:ext>
            </a:extLst>
          </p:cNvPr>
          <p:cNvSpPr txBox="1"/>
          <p:nvPr/>
        </p:nvSpPr>
        <p:spPr>
          <a:xfrm>
            <a:off x="2339752" y="1326311"/>
            <a:ext cx="6192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u="sng" dirty="0"/>
              <a:t>Tiefpass-/ Komparatorschaltung</a:t>
            </a:r>
          </a:p>
        </p:txBody>
      </p:sp>
    </p:spTree>
    <p:extLst>
      <p:ext uri="{BB962C8B-B14F-4D97-AF65-F5344CB8AC3E}">
        <p14:creationId xmlns:p14="http://schemas.microsoft.com/office/powerpoint/2010/main" val="8592531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98B362D1-27DD-4B80-9F84-E0D3351921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2400" b="1" u="sng" dirty="0">
                <a:solidFill>
                  <a:srgbClr val="BE0000"/>
                </a:solidFill>
              </a:rPr>
              <a:t>Zielsetzung:</a:t>
            </a:r>
          </a:p>
          <a:p>
            <a:pPr marL="0" indent="0">
              <a:buNone/>
            </a:pPr>
            <a:endParaRPr lang="de-DE" sz="2400" b="1" dirty="0"/>
          </a:p>
          <a:p>
            <a:pPr marL="457200" indent="-457200">
              <a:spcBef>
                <a:spcPts val="1200"/>
              </a:spcBef>
              <a:spcAft>
                <a:spcPts val="1200"/>
              </a:spcAft>
              <a:buAutoNum type="arabicPeriod"/>
            </a:pPr>
            <a:r>
              <a:rPr lang="de-DE" sz="2400" dirty="0"/>
              <a:t>Selbstfahrendes Fahrzeug im Maßstab 1:18 erstellen</a:t>
            </a:r>
          </a:p>
          <a:p>
            <a:pPr marL="457200" indent="-457200">
              <a:spcBef>
                <a:spcPts val="1200"/>
              </a:spcBef>
              <a:spcAft>
                <a:spcPts val="1200"/>
              </a:spcAft>
              <a:buAutoNum type="arabicPeriod"/>
            </a:pPr>
            <a:r>
              <a:rPr lang="de-DE" sz="2400" dirty="0"/>
              <a:t>Ausführliche Dokumentation für Nachfolger bereitstellen</a:t>
            </a:r>
          </a:p>
          <a:p>
            <a:pPr marL="457200" indent="-457200">
              <a:spcBef>
                <a:spcPts val="1200"/>
              </a:spcBef>
              <a:spcAft>
                <a:spcPts val="1200"/>
              </a:spcAft>
              <a:buAutoNum type="arabicPeriod"/>
            </a:pPr>
            <a:r>
              <a:rPr lang="de-DE" sz="2400" strike="sngStrike" dirty="0"/>
              <a:t>Teilnahme am NXP Cup im April 2021</a:t>
            </a:r>
          </a:p>
          <a:p>
            <a:pPr marL="457200" indent="-457200">
              <a:spcBef>
                <a:spcPts val="1200"/>
              </a:spcBef>
              <a:spcAft>
                <a:spcPts val="1200"/>
              </a:spcAft>
              <a:buAutoNum type="arabicPeriod"/>
            </a:pPr>
            <a:r>
              <a:rPr lang="de-DE" sz="2400" strike="sngStrike" dirty="0"/>
              <a:t>Platz auf Sieger-Treppchen ergattern</a:t>
            </a:r>
          </a:p>
          <a:p>
            <a:pPr marL="457200" indent="-457200">
              <a:buAutoNum type="arabicPeriod"/>
            </a:pPr>
            <a:endParaRPr lang="de-DE" sz="2400" b="1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73C45FA3-ED10-49D9-97FA-F8516F9F096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sz="2800" dirty="0">
                <a:solidFill>
                  <a:srgbClr val="CC0000"/>
                </a:solidFill>
              </a:rPr>
              <a:t>1. </a:t>
            </a:r>
            <a:r>
              <a:rPr lang="de-DE" sz="2800" dirty="0"/>
              <a:t>Zielsetzung und Konzept  I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5215919-00C3-4CE9-9DCE-DFA4A05BCA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Hochschule Landshut  |  www.haw-landshut.de</a:t>
            </a:r>
            <a:endParaRPr lang="de-DE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AD833CE-C8B0-4FC6-BFB4-311FC441510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6DE59DF-1964-4F40-BFE0-0271FA9E7BFB}" type="datetime1">
              <a:rPr lang="de-DE" smtClean="0"/>
              <a:t>28.06.2021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640623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5E1C2A57-8FE0-4956-8AFC-EEBF397C80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1521" y="188640"/>
            <a:ext cx="7920879" cy="792088"/>
          </a:xfrm>
        </p:spPr>
        <p:txBody>
          <a:bodyPr/>
          <a:lstStyle/>
          <a:p>
            <a:r>
              <a:rPr lang="de-DE" sz="2800" dirty="0">
                <a:solidFill>
                  <a:srgbClr val="C00000"/>
                </a:solidFill>
              </a:rPr>
              <a:t>7. </a:t>
            </a:r>
            <a:r>
              <a:rPr lang="de-DE" sz="2800" dirty="0">
                <a:solidFill>
                  <a:schemeClr val="tx1"/>
                </a:solidFill>
              </a:rPr>
              <a:t>Drehzahlmessung VI Tiefpass-/Komparator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2E2D390-CBF3-40C5-B82F-7D776399BC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Hochschule Landshut  |  www.haw-landshut.de</a:t>
            </a:r>
            <a:endParaRPr lang="de-DE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D005731-C8DA-48A7-A72B-72A31A05FBDF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6DE59DF-1964-4F40-BFE0-0271FA9E7BFB}" type="datetime1">
              <a:rPr lang="de-DE" smtClean="0"/>
              <a:t>28.06.2021</a:t>
            </a:fld>
            <a:endParaRPr lang="de-DE" dirty="0"/>
          </a:p>
        </p:txBody>
      </p:sp>
      <p:pic>
        <p:nvPicPr>
          <p:cNvPr id="11" name="Inhaltsplatzhalter 10">
            <a:extLst>
              <a:ext uri="{FF2B5EF4-FFF2-40B4-BE49-F238E27FC236}">
                <a16:creationId xmlns:a16="http://schemas.microsoft.com/office/drawing/2014/main" id="{4E0CCEC6-9F5A-4A33-9A50-3F27E68BCC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753" y="1268760"/>
            <a:ext cx="7632847" cy="4791075"/>
          </a:xfr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9B29A2CA-C1E3-4BB8-B3DF-177F23CA5675}"/>
              </a:ext>
            </a:extLst>
          </p:cNvPr>
          <p:cNvSpPr txBox="1"/>
          <p:nvPr/>
        </p:nvSpPr>
        <p:spPr>
          <a:xfrm>
            <a:off x="323528" y="1700808"/>
            <a:ext cx="2160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FFC000"/>
                </a:solidFill>
              </a:rPr>
              <a:t>Ausgangspannung</a:t>
            </a:r>
          </a:p>
          <a:p>
            <a:r>
              <a:rPr lang="de-DE" dirty="0" err="1">
                <a:solidFill>
                  <a:srgbClr val="FFC000"/>
                </a:solidFill>
              </a:rPr>
              <a:t>Vout</a:t>
            </a:r>
            <a:endParaRPr lang="de-DE" dirty="0">
              <a:solidFill>
                <a:srgbClr val="FFC000"/>
              </a:solidFill>
            </a:endParaRPr>
          </a:p>
        </p:txBody>
      </p: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33B2F9DE-16F2-4EBC-A9C7-21335836C8F6}"/>
              </a:ext>
            </a:extLst>
          </p:cNvPr>
          <p:cNvCxnSpPr/>
          <p:nvPr/>
        </p:nvCxnSpPr>
        <p:spPr>
          <a:xfrm>
            <a:off x="1259632" y="2070140"/>
            <a:ext cx="0" cy="35074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5" name="Textfeld 14">
            <a:extLst>
              <a:ext uri="{FF2B5EF4-FFF2-40B4-BE49-F238E27FC236}">
                <a16:creationId xmlns:a16="http://schemas.microsoft.com/office/drawing/2014/main" id="{FF25AA18-EA1D-423C-ABFD-2FB44CBE0D5F}"/>
              </a:ext>
            </a:extLst>
          </p:cNvPr>
          <p:cNvSpPr txBox="1"/>
          <p:nvPr/>
        </p:nvSpPr>
        <p:spPr>
          <a:xfrm>
            <a:off x="2779419" y="1628800"/>
            <a:ext cx="2160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00B050"/>
                </a:solidFill>
              </a:rPr>
              <a:t>Tiefpassgefiltertes Eingangssignal Vin</a:t>
            </a:r>
          </a:p>
        </p:txBody>
      </p: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3767DA6D-50A7-4AB0-931B-CDBE0BAA0A7C}"/>
              </a:ext>
            </a:extLst>
          </p:cNvPr>
          <p:cNvCxnSpPr>
            <a:cxnSpLocks/>
          </p:cNvCxnSpPr>
          <p:nvPr/>
        </p:nvCxnSpPr>
        <p:spPr>
          <a:xfrm>
            <a:off x="3491880" y="2245514"/>
            <a:ext cx="0" cy="463406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1320707E-FA3F-4295-A909-4C7F3A6C780F}"/>
              </a:ext>
            </a:extLst>
          </p:cNvPr>
          <p:cNvCxnSpPr>
            <a:cxnSpLocks/>
          </p:cNvCxnSpPr>
          <p:nvPr/>
        </p:nvCxnSpPr>
        <p:spPr>
          <a:xfrm flipV="1">
            <a:off x="3791173" y="3861048"/>
            <a:ext cx="0" cy="783704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1" name="Textfeld 20">
            <a:extLst>
              <a:ext uri="{FF2B5EF4-FFF2-40B4-BE49-F238E27FC236}">
                <a16:creationId xmlns:a16="http://schemas.microsoft.com/office/drawing/2014/main" id="{ACEA1402-02E8-42CD-8E6D-ECE9375EE6AC}"/>
              </a:ext>
            </a:extLst>
          </p:cNvPr>
          <p:cNvSpPr txBox="1"/>
          <p:nvPr/>
        </p:nvSpPr>
        <p:spPr>
          <a:xfrm>
            <a:off x="2699792" y="4544764"/>
            <a:ext cx="2160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0070C0"/>
                </a:solidFill>
              </a:rPr>
              <a:t>Referenzspannung </a:t>
            </a:r>
            <a:r>
              <a:rPr lang="de-DE" dirty="0" err="1">
                <a:solidFill>
                  <a:srgbClr val="0070C0"/>
                </a:solidFill>
              </a:rPr>
              <a:t>Vref</a:t>
            </a:r>
            <a:endParaRPr lang="de-DE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65378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A49F5F5C-228D-4F4A-94A8-E503B3F75C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98" b="6745"/>
          <a:stretch/>
        </p:blipFill>
        <p:spPr>
          <a:xfrm>
            <a:off x="251520" y="1247762"/>
            <a:ext cx="3816424" cy="4494849"/>
          </a:xfrm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63F8984B-FA2B-4402-86D5-A2A8B33C355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sz="2800" dirty="0">
                <a:solidFill>
                  <a:srgbClr val="C00000"/>
                </a:solidFill>
              </a:rPr>
              <a:t>7. </a:t>
            </a:r>
            <a:r>
              <a:rPr lang="de-DE" sz="2800" dirty="0">
                <a:solidFill>
                  <a:schemeClr val="tx1"/>
                </a:solidFill>
              </a:rPr>
              <a:t>Drehzahlmessung VII Layout</a:t>
            </a:r>
            <a:endParaRPr lang="de-DE" sz="2800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A008790-069E-4A69-9E02-5C9805937EA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Hochschule Landshut  |  www.haw-landshut.de</a:t>
            </a:r>
            <a:endParaRPr lang="de-DE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02B4212-F4AF-4888-9C0D-2C05B430976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6DE59DF-1964-4F40-BFE0-0271FA9E7BFB}" type="datetime1">
              <a:rPr lang="de-DE" smtClean="0"/>
              <a:t>28.06.2021</a:t>
            </a:fld>
            <a:endParaRPr lang="de-DE" dirty="0"/>
          </a:p>
        </p:txBody>
      </p:sp>
      <p:pic>
        <p:nvPicPr>
          <p:cNvPr id="11" name="Grafik 10" descr="Ein Bild, das Text, drinnen, verschieden, verschiedene enthält.&#10;&#10;Automatisch generierte Beschreibung">
            <a:extLst>
              <a:ext uri="{FF2B5EF4-FFF2-40B4-BE49-F238E27FC236}">
                <a16:creationId xmlns:a16="http://schemas.microsoft.com/office/drawing/2014/main" id="{92991D55-2FF5-4F2D-B216-15A496CB96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040" y="1181575"/>
            <a:ext cx="3082401" cy="4494849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82F6748A-7F14-49F8-A8C3-01637D86B87B}"/>
              </a:ext>
            </a:extLst>
          </p:cNvPr>
          <p:cNvSpPr txBox="1"/>
          <p:nvPr/>
        </p:nvSpPr>
        <p:spPr>
          <a:xfrm>
            <a:off x="5775649" y="5805830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Platinenlayout</a:t>
            </a:r>
            <a:endParaRPr lang="de-DE" dirty="0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DB8D4423-70CA-415D-BE81-63B1E0EB1968}"/>
              </a:ext>
            </a:extLst>
          </p:cNvPr>
          <p:cNvSpPr txBox="1"/>
          <p:nvPr/>
        </p:nvSpPr>
        <p:spPr>
          <a:xfrm>
            <a:off x="1140448" y="5824979"/>
            <a:ext cx="2664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Platine im Original</a:t>
            </a:r>
          </a:p>
        </p:txBody>
      </p:sp>
    </p:spTree>
    <p:extLst>
      <p:ext uri="{BB962C8B-B14F-4D97-AF65-F5344CB8AC3E}">
        <p14:creationId xmlns:p14="http://schemas.microsoft.com/office/powerpoint/2010/main" val="21648501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9B1D7D76-E752-4124-B59A-8EE20E1A8B0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sz="2800" dirty="0">
                <a:solidFill>
                  <a:srgbClr val="C00000"/>
                </a:solidFill>
              </a:rPr>
              <a:t>7. </a:t>
            </a:r>
            <a:r>
              <a:rPr lang="de-DE" sz="2800" dirty="0"/>
              <a:t>Drehzahlmessung VIII ISR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17C3E08-F0F1-48F8-8631-B21740BE1C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Hochschule Landshut  |  www.haw-landshut.de</a:t>
            </a:r>
            <a:endParaRPr lang="de-DE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6D42F9D-99C4-4992-ADE5-0EF085EB096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6DE59DF-1964-4F40-BFE0-0271FA9E7BFB}" type="datetime1">
              <a:rPr lang="de-DE" smtClean="0"/>
              <a:t>28.06.2021</a:t>
            </a:fld>
            <a:endParaRPr lang="de-DE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ABE1DE22-0794-4DCC-934E-C15A92236B7E}"/>
              </a:ext>
            </a:extLst>
          </p:cNvPr>
          <p:cNvSpPr txBox="1"/>
          <p:nvPr/>
        </p:nvSpPr>
        <p:spPr>
          <a:xfrm>
            <a:off x="3347864" y="1628800"/>
            <a:ext cx="3456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Interrupt Service Routine</a:t>
            </a:r>
          </a:p>
        </p:txBody>
      </p:sp>
      <p:pic>
        <p:nvPicPr>
          <p:cNvPr id="9" name="Inhaltsplatzhalter 8" descr="Ein Bild, das Text enthält.&#10;&#10;Automatisch generierte Beschreibung">
            <a:extLst>
              <a:ext uri="{FF2B5EF4-FFF2-40B4-BE49-F238E27FC236}">
                <a16:creationId xmlns:a16="http://schemas.microsoft.com/office/drawing/2014/main" id="{2DE1E2C1-0AB8-4A5D-BBC9-A2A8DD53F6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728" y="2132856"/>
            <a:ext cx="5237741" cy="2376790"/>
          </a:xfrm>
        </p:spPr>
      </p:pic>
    </p:spTree>
    <p:extLst>
      <p:ext uri="{BB962C8B-B14F-4D97-AF65-F5344CB8AC3E}">
        <p14:creationId xmlns:p14="http://schemas.microsoft.com/office/powerpoint/2010/main" val="10379790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40624ADD-79C9-4DDA-9CA3-771DDDAE3C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316831"/>
            <a:ext cx="7620000" cy="4791075"/>
          </a:xfrm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671E7B3D-962E-4609-9BB2-D2EC7674D02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sz="2800" dirty="0">
                <a:solidFill>
                  <a:srgbClr val="C00000"/>
                </a:solidFill>
              </a:rPr>
              <a:t>7. </a:t>
            </a:r>
            <a:r>
              <a:rPr lang="de-DE" sz="2800" dirty="0">
                <a:solidFill>
                  <a:schemeClr val="tx1"/>
                </a:solidFill>
              </a:rPr>
              <a:t>Drehzahlmessung IX Messprobleme</a:t>
            </a:r>
            <a:endParaRPr lang="de-DE" sz="2800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B095A7F-2FD1-4AD6-9269-A42DE95045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Hochschule Landshut  |  www.haw-landshut.de</a:t>
            </a:r>
            <a:endParaRPr lang="de-DE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904BB60-A059-44BF-B5C9-8148731CC3A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6DE59DF-1964-4F40-BFE0-0271FA9E7BFB}" type="datetime1">
              <a:rPr lang="de-DE" smtClean="0"/>
              <a:t>28.06.2021</a:t>
            </a:fld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ACC58730-C45D-4E97-9557-DC5F4B4CB8E2}"/>
              </a:ext>
            </a:extLst>
          </p:cNvPr>
          <p:cNvSpPr txBox="1"/>
          <p:nvPr/>
        </p:nvSpPr>
        <p:spPr>
          <a:xfrm>
            <a:off x="1794361" y="4725179"/>
            <a:ext cx="2160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00B050"/>
                </a:solidFill>
              </a:rPr>
              <a:t>Tiefpassgefiltertes Eingangssignal Vin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89996CD4-78E1-4E52-8FFA-13FC99D4195B}"/>
              </a:ext>
            </a:extLst>
          </p:cNvPr>
          <p:cNvSpPr txBox="1"/>
          <p:nvPr/>
        </p:nvSpPr>
        <p:spPr>
          <a:xfrm>
            <a:off x="4067944" y="4509120"/>
            <a:ext cx="2160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0070C0"/>
                </a:solidFill>
              </a:rPr>
              <a:t>Referenzspannung </a:t>
            </a:r>
            <a:r>
              <a:rPr lang="de-DE" dirty="0" err="1">
                <a:solidFill>
                  <a:srgbClr val="0070C0"/>
                </a:solidFill>
              </a:rPr>
              <a:t>Vref</a:t>
            </a:r>
            <a:endParaRPr lang="de-DE" dirty="0">
              <a:solidFill>
                <a:srgbClr val="0070C0"/>
              </a:solidFill>
            </a:endParaRPr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72507056-B25B-480A-BFB6-E5FE4632C222}"/>
              </a:ext>
            </a:extLst>
          </p:cNvPr>
          <p:cNvCxnSpPr>
            <a:cxnSpLocks/>
          </p:cNvCxnSpPr>
          <p:nvPr/>
        </p:nvCxnSpPr>
        <p:spPr>
          <a:xfrm flipV="1">
            <a:off x="5148064" y="3933056"/>
            <a:ext cx="0" cy="639050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7E2E0B9B-9FC9-444C-B6A5-A9A739DCDDD0}"/>
              </a:ext>
            </a:extLst>
          </p:cNvPr>
          <p:cNvCxnSpPr>
            <a:cxnSpLocks/>
            <a:stCxn id="6" idx="0"/>
          </p:cNvCxnSpPr>
          <p:nvPr/>
        </p:nvCxnSpPr>
        <p:spPr>
          <a:xfrm flipV="1">
            <a:off x="2874481" y="4149117"/>
            <a:ext cx="0" cy="576062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5529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28C3ED22-AE86-470C-B0E7-DD9B66B27B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908" y="1268760"/>
            <a:ext cx="8024183" cy="5127934"/>
          </a:xfrm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5D5D4544-22AA-4AE5-9881-05A2747EE7E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sz="2800" dirty="0">
                <a:solidFill>
                  <a:srgbClr val="C00000"/>
                </a:solidFill>
              </a:rPr>
              <a:t>7. </a:t>
            </a:r>
            <a:r>
              <a:rPr lang="de-DE" sz="2800" dirty="0">
                <a:solidFill>
                  <a:schemeClr val="tx1"/>
                </a:solidFill>
              </a:rPr>
              <a:t>Drehzahlmessung X Ausblick</a:t>
            </a:r>
            <a:endParaRPr lang="de-DE" sz="2800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7B9B351-8CCF-4767-B010-297D78DEBE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Hochschule Landshut  |  www.haw-landshut.de</a:t>
            </a:r>
            <a:endParaRPr lang="de-DE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B6B6675-E460-4DFD-8F6F-06FE946AE73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6DE59DF-1964-4F40-BFE0-0271FA9E7BFB}" type="datetime1">
              <a:rPr lang="de-DE" smtClean="0"/>
              <a:t>28.06.2021</a:t>
            </a:fld>
            <a:endParaRPr lang="de-DE" dirty="0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98385A81-F1FE-4563-8AEF-42F74CA91B41}"/>
              </a:ext>
            </a:extLst>
          </p:cNvPr>
          <p:cNvSpPr/>
          <p:nvPr/>
        </p:nvSpPr>
        <p:spPr>
          <a:xfrm>
            <a:off x="827584" y="1205328"/>
            <a:ext cx="4032448" cy="3303792"/>
          </a:xfrm>
          <a:prstGeom prst="ellipse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79365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73C45FA3-ED10-49D9-97FA-F8516F9F096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sz="2800" dirty="0">
                <a:solidFill>
                  <a:srgbClr val="BE0000"/>
                </a:solidFill>
              </a:rPr>
              <a:t>8. </a:t>
            </a:r>
            <a:r>
              <a:rPr lang="de-DE" sz="2800" dirty="0"/>
              <a:t>Zusammenfassung, Fazit und Ausblick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5215919-00C3-4CE9-9DCE-DFA4A05BCA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Hochschule Landshut  |  www.haw-landshut.de</a:t>
            </a:r>
            <a:endParaRPr lang="de-DE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AD833CE-C8B0-4FC6-BFB4-311FC441510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6DE59DF-1964-4F40-BFE0-0271FA9E7BFB}" type="datetime1">
              <a:rPr lang="de-DE" smtClean="0"/>
              <a:t>28.06.2021</a:t>
            </a:fld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A3A73D65-7812-4DAA-B14D-CF301F737610}"/>
              </a:ext>
            </a:extLst>
          </p:cNvPr>
          <p:cNvSpPr txBox="1"/>
          <p:nvPr/>
        </p:nvSpPr>
        <p:spPr>
          <a:xfrm>
            <a:off x="255920" y="1656918"/>
            <a:ext cx="2214719" cy="646331"/>
          </a:xfrm>
          <a:prstGeom prst="rect">
            <a:avLst/>
          </a:prstGeom>
          <a:noFill/>
          <a:ln w="57150" cap="rnd">
            <a:solidFill>
              <a:srgbClr val="BE0000"/>
            </a:solidFill>
          </a:ln>
          <a:effectLst>
            <a:softEdge rad="1270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dirty="0"/>
              <a:t>Zusammenbau mit Standardbausatz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2C41F0EA-0848-4A7E-B8CF-1D9863DD0C57}"/>
              </a:ext>
            </a:extLst>
          </p:cNvPr>
          <p:cNvSpPr txBox="1"/>
          <p:nvPr/>
        </p:nvSpPr>
        <p:spPr>
          <a:xfrm>
            <a:off x="3394976" y="1656918"/>
            <a:ext cx="2214719" cy="646331"/>
          </a:xfrm>
          <a:prstGeom prst="rect">
            <a:avLst/>
          </a:prstGeom>
          <a:noFill/>
          <a:ln w="57150" cap="rnd">
            <a:solidFill>
              <a:srgbClr val="BE0000"/>
            </a:solidFill>
          </a:ln>
          <a:effectLst>
            <a:softEdge rad="1270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dirty="0"/>
              <a:t>3D-Druckteile anbauen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2B5A0FEE-4C9F-4E8D-BD04-6A1565F2FE82}"/>
              </a:ext>
            </a:extLst>
          </p:cNvPr>
          <p:cNvSpPr txBox="1"/>
          <p:nvPr/>
        </p:nvSpPr>
        <p:spPr>
          <a:xfrm>
            <a:off x="6540338" y="2764858"/>
            <a:ext cx="2214719" cy="646331"/>
          </a:xfrm>
          <a:prstGeom prst="rect">
            <a:avLst/>
          </a:prstGeom>
          <a:noFill/>
          <a:ln w="57150" cap="rnd">
            <a:solidFill>
              <a:srgbClr val="BE0000"/>
            </a:solidFill>
          </a:ln>
          <a:effectLst>
            <a:softEdge rad="1270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dirty="0"/>
              <a:t>Drehzahlerkennung implementieren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63F53BDE-D8A1-4D9D-B83D-6A4EE8D99864}"/>
              </a:ext>
            </a:extLst>
          </p:cNvPr>
          <p:cNvSpPr txBox="1"/>
          <p:nvPr/>
        </p:nvSpPr>
        <p:spPr>
          <a:xfrm>
            <a:off x="6534032" y="1655606"/>
            <a:ext cx="2214719" cy="646331"/>
          </a:xfrm>
          <a:prstGeom prst="rect">
            <a:avLst/>
          </a:prstGeom>
          <a:noFill/>
          <a:ln w="57150" cap="rnd">
            <a:solidFill>
              <a:srgbClr val="BE0000"/>
            </a:solidFill>
          </a:ln>
          <a:effectLst>
            <a:softEdge rad="1270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dirty="0"/>
              <a:t>Antriebsbaustein programmieren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C5C46257-5D7A-4982-94D8-AE79E29A4140}"/>
              </a:ext>
            </a:extLst>
          </p:cNvPr>
          <p:cNvSpPr txBox="1"/>
          <p:nvPr/>
        </p:nvSpPr>
        <p:spPr>
          <a:xfrm>
            <a:off x="3394976" y="2772095"/>
            <a:ext cx="2214719" cy="646331"/>
          </a:xfrm>
          <a:prstGeom prst="rect">
            <a:avLst/>
          </a:prstGeom>
          <a:noFill/>
          <a:ln w="57150" cap="rnd">
            <a:solidFill>
              <a:srgbClr val="BE0000"/>
            </a:solidFill>
          </a:ln>
          <a:effectLst>
            <a:softEdge rad="1270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dirty="0"/>
              <a:t>Lenkungsbaustein programmieren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674294B1-9F03-45AD-AE84-E3D75A6DAD7B}"/>
              </a:ext>
            </a:extLst>
          </p:cNvPr>
          <p:cNvSpPr txBox="1"/>
          <p:nvPr/>
        </p:nvSpPr>
        <p:spPr>
          <a:xfrm>
            <a:off x="249614" y="2764859"/>
            <a:ext cx="2214719" cy="646331"/>
          </a:xfrm>
          <a:prstGeom prst="rect">
            <a:avLst/>
          </a:prstGeom>
          <a:noFill/>
          <a:ln w="57150" cap="rnd">
            <a:solidFill>
              <a:srgbClr val="BE0000"/>
            </a:solidFill>
          </a:ln>
          <a:effectLst>
            <a:softEdge rad="1270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dirty="0"/>
              <a:t>Bedienungs-Board erstellen</a:t>
            </a:r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9CBA7081-4E43-4C98-9CED-4EB5AC6A7D07}"/>
              </a:ext>
            </a:extLst>
          </p:cNvPr>
          <p:cNvCxnSpPr>
            <a:stCxn id="7" idx="3"/>
            <a:endCxn id="11" idx="1"/>
          </p:cNvCxnSpPr>
          <p:nvPr/>
        </p:nvCxnSpPr>
        <p:spPr>
          <a:xfrm>
            <a:off x="2470639" y="1980084"/>
            <a:ext cx="924337" cy="0"/>
          </a:xfrm>
          <a:prstGeom prst="straightConnector1">
            <a:avLst/>
          </a:prstGeom>
          <a:ln w="60325">
            <a:solidFill>
              <a:srgbClr val="BE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CE609C73-6B60-4D87-871E-35257F73474E}"/>
              </a:ext>
            </a:extLst>
          </p:cNvPr>
          <p:cNvCxnSpPr>
            <a:cxnSpLocks/>
            <a:stCxn id="11" idx="3"/>
            <a:endCxn id="13" idx="1"/>
          </p:cNvCxnSpPr>
          <p:nvPr/>
        </p:nvCxnSpPr>
        <p:spPr>
          <a:xfrm flipV="1">
            <a:off x="5609695" y="1978772"/>
            <a:ext cx="924337" cy="1312"/>
          </a:xfrm>
          <a:prstGeom prst="straightConnector1">
            <a:avLst/>
          </a:prstGeom>
          <a:ln w="60325">
            <a:solidFill>
              <a:srgbClr val="BE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E79881B8-D293-45AC-A7C3-C0E1502F55F3}"/>
              </a:ext>
            </a:extLst>
          </p:cNvPr>
          <p:cNvCxnSpPr>
            <a:cxnSpLocks/>
            <a:stCxn id="14" idx="1"/>
            <a:endCxn id="15" idx="3"/>
          </p:cNvCxnSpPr>
          <p:nvPr/>
        </p:nvCxnSpPr>
        <p:spPr>
          <a:xfrm flipH="1" flipV="1">
            <a:off x="2464333" y="3088025"/>
            <a:ext cx="930643" cy="7236"/>
          </a:xfrm>
          <a:prstGeom prst="straightConnector1">
            <a:avLst/>
          </a:prstGeom>
          <a:ln w="60325">
            <a:solidFill>
              <a:srgbClr val="BE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6D7CDE63-9F4C-440C-8905-AB386AB14EE1}"/>
              </a:ext>
            </a:extLst>
          </p:cNvPr>
          <p:cNvCxnSpPr>
            <a:cxnSpLocks/>
            <a:stCxn id="12" idx="1"/>
            <a:endCxn id="14" idx="3"/>
          </p:cNvCxnSpPr>
          <p:nvPr/>
        </p:nvCxnSpPr>
        <p:spPr>
          <a:xfrm flipH="1">
            <a:off x="5609695" y="3088024"/>
            <a:ext cx="930643" cy="7237"/>
          </a:xfrm>
          <a:prstGeom prst="straightConnector1">
            <a:avLst/>
          </a:prstGeom>
          <a:ln w="60325">
            <a:solidFill>
              <a:srgbClr val="BE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 Verbindung mit Pfeil 39">
            <a:extLst>
              <a:ext uri="{FF2B5EF4-FFF2-40B4-BE49-F238E27FC236}">
                <a16:creationId xmlns:a16="http://schemas.microsoft.com/office/drawing/2014/main" id="{9E55B610-D576-4B26-A7F9-6A979DAF8F09}"/>
              </a:ext>
            </a:extLst>
          </p:cNvPr>
          <p:cNvCxnSpPr>
            <a:cxnSpLocks/>
            <a:stCxn id="13" idx="2"/>
            <a:endCxn id="12" idx="0"/>
          </p:cNvCxnSpPr>
          <p:nvPr/>
        </p:nvCxnSpPr>
        <p:spPr>
          <a:xfrm>
            <a:off x="7641392" y="2301937"/>
            <a:ext cx="6306" cy="462921"/>
          </a:xfrm>
          <a:prstGeom prst="straightConnector1">
            <a:avLst/>
          </a:prstGeom>
          <a:ln w="60325">
            <a:solidFill>
              <a:srgbClr val="BE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feld 42">
            <a:extLst>
              <a:ext uri="{FF2B5EF4-FFF2-40B4-BE49-F238E27FC236}">
                <a16:creationId xmlns:a16="http://schemas.microsoft.com/office/drawing/2014/main" id="{9AB90EFC-0F1C-4F47-8627-4060ADB4A60F}"/>
              </a:ext>
            </a:extLst>
          </p:cNvPr>
          <p:cNvSpPr txBox="1"/>
          <p:nvPr/>
        </p:nvSpPr>
        <p:spPr>
          <a:xfrm>
            <a:off x="261382" y="3879991"/>
            <a:ext cx="2214719" cy="646331"/>
          </a:xfrm>
          <a:prstGeom prst="rect">
            <a:avLst/>
          </a:prstGeom>
          <a:noFill/>
          <a:ln w="57150" cap="rnd">
            <a:solidFill>
              <a:srgbClr val="BE0000"/>
            </a:solidFill>
          </a:ln>
          <a:effectLst>
            <a:softEdge rad="1270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dirty="0"/>
              <a:t>Anzeige programmieren</a:t>
            </a:r>
          </a:p>
        </p:txBody>
      </p:sp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id="{7D3E2773-0C59-4E45-AF78-1A939E4A8DC4}"/>
              </a:ext>
            </a:extLst>
          </p:cNvPr>
          <p:cNvCxnSpPr>
            <a:cxnSpLocks/>
            <a:stCxn id="15" idx="2"/>
            <a:endCxn id="43" idx="0"/>
          </p:cNvCxnSpPr>
          <p:nvPr/>
        </p:nvCxnSpPr>
        <p:spPr>
          <a:xfrm>
            <a:off x="1356974" y="3411190"/>
            <a:ext cx="11768" cy="468801"/>
          </a:xfrm>
          <a:prstGeom prst="straightConnector1">
            <a:avLst/>
          </a:prstGeom>
          <a:ln w="60325">
            <a:solidFill>
              <a:srgbClr val="BE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feld 46">
            <a:extLst>
              <a:ext uri="{FF2B5EF4-FFF2-40B4-BE49-F238E27FC236}">
                <a16:creationId xmlns:a16="http://schemas.microsoft.com/office/drawing/2014/main" id="{8A8F71FC-C427-4957-993E-07800D99FFF7}"/>
              </a:ext>
            </a:extLst>
          </p:cNvPr>
          <p:cNvSpPr txBox="1"/>
          <p:nvPr/>
        </p:nvSpPr>
        <p:spPr>
          <a:xfrm>
            <a:off x="3406744" y="3888200"/>
            <a:ext cx="2214719" cy="646331"/>
          </a:xfrm>
          <a:prstGeom prst="rect">
            <a:avLst/>
          </a:prstGeom>
          <a:noFill/>
          <a:ln w="57150" cap="rnd">
            <a:solidFill>
              <a:srgbClr val="BE0000"/>
            </a:solidFill>
          </a:ln>
          <a:effectLst>
            <a:softEdge rad="1270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dirty="0"/>
              <a:t>Streckenerkennung programmieren</a:t>
            </a:r>
          </a:p>
        </p:txBody>
      </p:sp>
      <p:cxnSp>
        <p:nvCxnSpPr>
          <p:cNvPr id="48" name="Gerade Verbindung mit Pfeil 47">
            <a:extLst>
              <a:ext uri="{FF2B5EF4-FFF2-40B4-BE49-F238E27FC236}">
                <a16:creationId xmlns:a16="http://schemas.microsoft.com/office/drawing/2014/main" id="{D7D6D5FB-C04C-415F-A24E-180BC8924A81}"/>
              </a:ext>
            </a:extLst>
          </p:cNvPr>
          <p:cNvCxnSpPr>
            <a:cxnSpLocks/>
            <a:stCxn id="43" idx="3"/>
            <a:endCxn id="47" idx="1"/>
          </p:cNvCxnSpPr>
          <p:nvPr/>
        </p:nvCxnSpPr>
        <p:spPr>
          <a:xfrm>
            <a:off x="2476101" y="4203157"/>
            <a:ext cx="930643" cy="8209"/>
          </a:xfrm>
          <a:prstGeom prst="straightConnector1">
            <a:avLst/>
          </a:prstGeom>
          <a:ln w="60325">
            <a:solidFill>
              <a:srgbClr val="BE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Gerade Verbindung mit Pfeil 57">
            <a:extLst>
              <a:ext uri="{FF2B5EF4-FFF2-40B4-BE49-F238E27FC236}">
                <a16:creationId xmlns:a16="http://schemas.microsoft.com/office/drawing/2014/main" id="{E6029C89-86FC-4064-9CD1-AAF52AD0DE06}"/>
              </a:ext>
            </a:extLst>
          </p:cNvPr>
          <p:cNvCxnSpPr>
            <a:cxnSpLocks/>
            <a:stCxn id="47" idx="3"/>
          </p:cNvCxnSpPr>
          <p:nvPr/>
        </p:nvCxnSpPr>
        <p:spPr>
          <a:xfrm>
            <a:off x="5621463" y="4211366"/>
            <a:ext cx="930643" cy="0"/>
          </a:xfrm>
          <a:prstGeom prst="straightConnector1">
            <a:avLst/>
          </a:prstGeom>
          <a:ln w="60325">
            <a:solidFill>
              <a:srgbClr val="BE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feld 61">
            <a:extLst>
              <a:ext uri="{FF2B5EF4-FFF2-40B4-BE49-F238E27FC236}">
                <a16:creationId xmlns:a16="http://schemas.microsoft.com/office/drawing/2014/main" id="{CD6E0CBA-1790-4500-AADA-DD9DF960F4DB}"/>
              </a:ext>
            </a:extLst>
          </p:cNvPr>
          <p:cNvSpPr txBox="1"/>
          <p:nvPr/>
        </p:nvSpPr>
        <p:spPr>
          <a:xfrm>
            <a:off x="3391902" y="4966992"/>
            <a:ext cx="2229561" cy="646331"/>
          </a:xfrm>
          <a:prstGeom prst="rect">
            <a:avLst/>
          </a:prstGeom>
          <a:noFill/>
          <a:ln w="57150" cap="rnd">
            <a:solidFill>
              <a:srgbClr val="BE0000"/>
            </a:solidFill>
          </a:ln>
          <a:effectLst>
            <a:softEdge rad="1270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dirty="0"/>
              <a:t>Hindernisse erkennen</a:t>
            </a:r>
          </a:p>
        </p:txBody>
      </p:sp>
      <p:cxnSp>
        <p:nvCxnSpPr>
          <p:cNvPr id="82" name="Gerade Verbindung mit Pfeil 81">
            <a:extLst>
              <a:ext uri="{FF2B5EF4-FFF2-40B4-BE49-F238E27FC236}">
                <a16:creationId xmlns:a16="http://schemas.microsoft.com/office/drawing/2014/main" id="{27B93C9B-8BA9-4C33-AA11-468EBCD9C0CA}"/>
              </a:ext>
            </a:extLst>
          </p:cNvPr>
          <p:cNvCxnSpPr>
            <a:cxnSpLocks/>
          </p:cNvCxnSpPr>
          <p:nvPr/>
        </p:nvCxnSpPr>
        <p:spPr>
          <a:xfrm>
            <a:off x="7659465" y="4515662"/>
            <a:ext cx="5951" cy="453356"/>
          </a:xfrm>
          <a:prstGeom prst="straightConnector1">
            <a:avLst/>
          </a:prstGeom>
          <a:ln w="60325">
            <a:solidFill>
              <a:srgbClr val="BE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feld 84">
            <a:extLst>
              <a:ext uri="{FF2B5EF4-FFF2-40B4-BE49-F238E27FC236}">
                <a16:creationId xmlns:a16="http://schemas.microsoft.com/office/drawing/2014/main" id="{F5E037D2-7A47-4D1B-B0AE-4D1C73F33AC1}"/>
              </a:ext>
            </a:extLst>
          </p:cNvPr>
          <p:cNvSpPr txBox="1"/>
          <p:nvPr/>
        </p:nvSpPr>
        <p:spPr>
          <a:xfrm>
            <a:off x="261382" y="4987887"/>
            <a:ext cx="2214719" cy="646331"/>
          </a:xfrm>
          <a:prstGeom prst="rect">
            <a:avLst/>
          </a:prstGeom>
          <a:noFill/>
          <a:ln w="57150" cap="rnd">
            <a:solidFill>
              <a:srgbClr val="BE0000"/>
            </a:solidFill>
          </a:ln>
          <a:effectLst>
            <a:softEdge rad="1270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dirty="0"/>
              <a:t>NXP Cup 2022 gewinnen</a:t>
            </a:r>
          </a:p>
        </p:txBody>
      </p:sp>
      <p:cxnSp>
        <p:nvCxnSpPr>
          <p:cNvPr id="86" name="Gerade Verbindung mit Pfeil 85">
            <a:extLst>
              <a:ext uri="{FF2B5EF4-FFF2-40B4-BE49-F238E27FC236}">
                <a16:creationId xmlns:a16="http://schemas.microsoft.com/office/drawing/2014/main" id="{0BA663FA-BF1E-4FD4-8781-791F545FF323}"/>
              </a:ext>
            </a:extLst>
          </p:cNvPr>
          <p:cNvCxnSpPr>
            <a:cxnSpLocks/>
            <a:stCxn id="62" idx="1"/>
            <a:endCxn id="85" idx="3"/>
          </p:cNvCxnSpPr>
          <p:nvPr/>
        </p:nvCxnSpPr>
        <p:spPr>
          <a:xfrm flipH="1">
            <a:off x="2476101" y="5290158"/>
            <a:ext cx="915801" cy="10448"/>
          </a:xfrm>
          <a:prstGeom prst="straightConnector1">
            <a:avLst/>
          </a:prstGeom>
          <a:ln w="60325">
            <a:solidFill>
              <a:srgbClr val="BE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Grafik 41" descr="Häkchen">
            <a:extLst>
              <a:ext uri="{FF2B5EF4-FFF2-40B4-BE49-F238E27FC236}">
                <a16:creationId xmlns:a16="http://schemas.microsoft.com/office/drawing/2014/main" id="{CBCB834D-FC83-4EA4-8412-A2C81EEEAA9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08237" y="1166436"/>
            <a:ext cx="735728" cy="735728"/>
          </a:xfrm>
          <a:prstGeom prst="rect">
            <a:avLst/>
          </a:prstGeom>
        </p:spPr>
      </p:pic>
      <p:pic>
        <p:nvPicPr>
          <p:cNvPr id="54" name="Grafik 53" descr="Häkchen">
            <a:extLst>
              <a:ext uri="{FF2B5EF4-FFF2-40B4-BE49-F238E27FC236}">
                <a16:creationId xmlns:a16="http://schemas.microsoft.com/office/drawing/2014/main" id="{C3FFF76E-7DB5-40B5-BEFF-25D6EC99B44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53599" y="1152284"/>
            <a:ext cx="735728" cy="735728"/>
          </a:xfrm>
          <a:prstGeom prst="rect">
            <a:avLst/>
          </a:prstGeom>
        </p:spPr>
      </p:pic>
      <p:pic>
        <p:nvPicPr>
          <p:cNvPr id="55" name="Grafik 54" descr="Häkchen">
            <a:extLst>
              <a:ext uri="{FF2B5EF4-FFF2-40B4-BE49-F238E27FC236}">
                <a16:creationId xmlns:a16="http://schemas.microsoft.com/office/drawing/2014/main" id="{90E1CD20-FD3B-4866-B147-1CEC89482B0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80887" y="1172185"/>
            <a:ext cx="735728" cy="735728"/>
          </a:xfrm>
          <a:prstGeom prst="rect">
            <a:avLst/>
          </a:prstGeom>
        </p:spPr>
      </p:pic>
      <p:pic>
        <p:nvPicPr>
          <p:cNvPr id="56" name="Grafik 55" descr="Häkchen">
            <a:extLst>
              <a:ext uri="{FF2B5EF4-FFF2-40B4-BE49-F238E27FC236}">
                <a16:creationId xmlns:a16="http://schemas.microsoft.com/office/drawing/2014/main" id="{E2ECBA55-2520-4D68-AA0F-4DFC100A149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58853" y="2275625"/>
            <a:ext cx="735728" cy="735728"/>
          </a:xfrm>
          <a:prstGeom prst="rect">
            <a:avLst/>
          </a:prstGeom>
        </p:spPr>
      </p:pic>
      <p:pic>
        <p:nvPicPr>
          <p:cNvPr id="59" name="Grafik 58" descr="Häkchen">
            <a:extLst>
              <a:ext uri="{FF2B5EF4-FFF2-40B4-BE49-F238E27FC236}">
                <a16:creationId xmlns:a16="http://schemas.microsoft.com/office/drawing/2014/main" id="{773118BE-4EAF-42AA-947D-C97739EED51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02086" y="2285611"/>
            <a:ext cx="735728" cy="735728"/>
          </a:xfrm>
          <a:prstGeom prst="rect">
            <a:avLst/>
          </a:prstGeom>
        </p:spPr>
      </p:pic>
      <p:pic>
        <p:nvPicPr>
          <p:cNvPr id="64" name="Grafik 63" descr="Schließen">
            <a:extLst>
              <a:ext uri="{FF2B5EF4-FFF2-40B4-BE49-F238E27FC236}">
                <a16:creationId xmlns:a16="http://schemas.microsoft.com/office/drawing/2014/main" id="{06AD0502-0796-4B38-822B-57CB6E1A4C9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09206" y="4460779"/>
            <a:ext cx="914400" cy="914400"/>
          </a:xfrm>
          <a:prstGeom prst="rect">
            <a:avLst/>
          </a:prstGeom>
        </p:spPr>
      </p:pic>
      <p:sp>
        <p:nvSpPr>
          <p:cNvPr id="49" name="Rechteck 48">
            <a:extLst>
              <a:ext uri="{FF2B5EF4-FFF2-40B4-BE49-F238E27FC236}">
                <a16:creationId xmlns:a16="http://schemas.microsoft.com/office/drawing/2014/main" id="{9887F223-A9BF-4356-8B4E-E74DAAF4FBDC}"/>
              </a:ext>
            </a:extLst>
          </p:cNvPr>
          <p:cNvSpPr/>
          <p:nvPr/>
        </p:nvSpPr>
        <p:spPr>
          <a:xfrm>
            <a:off x="6613448" y="2794638"/>
            <a:ext cx="2103773" cy="58892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Motorcontroller konfigurieren</a:t>
            </a:r>
          </a:p>
        </p:txBody>
      </p:sp>
      <p:pic>
        <p:nvPicPr>
          <p:cNvPr id="65" name="Grafik 64" descr="Häkchen">
            <a:extLst>
              <a:ext uri="{FF2B5EF4-FFF2-40B4-BE49-F238E27FC236}">
                <a16:creationId xmlns:a16="http://schemas.microsoft.com/office/drawing/2014/main" id="{186617BB-A57A-4A23-A374-475326D93EF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69516" y="2272157"/>
            <a:ext cx="735728" cy="735728"/>
          </a:xfrm>
          <a:prstGeom prst="rect">
            <a:avLst/>
          </a:prstGeom>
        </p:spPr>
      </p:pic>
      <p:cxnSp>
        <p:nvCxnSpPr>
          <p:cNvPr id="71" name="Gerade Verbindung mit Pfeil 70">
            <a:extLst>
              <a:ext uri="{FF2B5EF4-FFF2-40B4-BE49-F238E27FC236}">
                <a16:creationId xmlns:a16="http://schemas.microsoft.com/office/drawing/2014/main" id="{52785A21-1A4A-4D76-B7AD-0A442538EDE7}"/>
              </a:ext>
            </a:extLst>
          </p:cNvPr>
          <p:cNvCxnSpPr>
            <a:cxnSpLocks/>
            <a:stCxn id="52" idx="1"/>
          </p:cNvCxnSpPr>
          <p:nvPr/>
        </p:nvCxnSpPr>
        <p:spPr>
          <a:xfrm flipH="1">
            <a:off x="5643656" y="5311053"/>
            <a:ext cx="914400" cy="0"/>
          </a:xfrm>
          <a:prstGeom prst="straightConnector1">
            <a:avLst/>
          </a:prstGeom>
          <a:ln w="60325">
            <a:solidFill>
              <a:srgbClr val="BE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Grafik 40" descr="Häkchen">
            <a:extLst>
              <a:ext uri="{FF2B5EF4-FFF2-40B4-BE49-F238E27FC236}">
                <a16:creationId xmlns:a16="http://schemas.microsoft.com/office/drawing/2014/main" id="{B8D20CB4-585B-4FE2-A51C-FBAD313D530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96469" y="3351652"/>
            <a:ext cx="735728" cy="735728"/>
          </a:xfrm>
          <a:prstGeom prst="rect">
            <a:avLst/>
          </a:prstGeom>
        </p:spPr>
      </p:pic>
      <p:pic>
        <p:nvPicPr>
          <p:cNvPr id="45" name="Grafik 44" descr="Häkchen">
            <a:extLst>
              <a:ext uri="{FF2B5EF4-FFF2-40B4-BE49-F238E27FC236}">
                <a16:creationId xmlns:a16="http://schemas.microsoft.com/office/drawing/2014/main" id="{618511E1-5744-472C-BA03-03C6233316A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52048" y="3383565"/>
            <a:ext cx="735728" cy="735728"/>
          </a:xfrm>
          <a:prstGeom prst="rect">
            <a:avLst/>
          </a:prstGeom>
        </p:spPr>
      </p:pic>
      <p:sp>
        <p:nvSpPr>
          <p:cNvPr id="50" name="Textfeld 49">
            <a:extLst>
              <a:ext uri="{FF2B5EF4-FFF2-40B4-BE49-F238E27FC236}">
                <a16:creationId xmlns:a16="http://schemas.microsoft.com/office/drawing/2014/main" id="{C1CFF469-D0B5-4DB2-A68A-3ABC537D7695}"/>
              </a:ext>
            </a:extLst>
          </p:cNvPr>
          <p:cNvSpPr txBox="1"/>
          <p:nvPr/>
        </p:nvSpPr>
        <p:spPr>
          <a:xfrm>
            <a:off x="6552106" y="3848508"/>
            <a:ext cx="2214719" cy="646331"/>
          </a:xfrm>
          <a:prstGeom prst="rect">
            <a:avLst/>
          </a:prstGeom>
          <a:noFill/>
          <a:ln w="57150" cap="rnd">
            <a:solidFill>
              <a:srgbClr val="BE0000"/>
            </a:solidFill>
          </a:ln>
          <a:effectLst>
            <a:softEdge rad="1270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dirty="0"/>
              <a:t>Drehzahlmessung implementieren</a:t>
            </a:r>
          </a:p>
        </p:txBody>
      </p:sp>
      <p:pic>
        <p:nvPicPr>
          <p:cNvPr id="51" name="Grafik 50" descr="Häkchen">
            <a:extLst>
              <a:ext uri="{FF2B5EF4-FFF2-40B4-BE49-F238E27FC236}">
                <a16:creationId xmlns:a16="http://schemas.microsoft.com/office/drawing/2014/main" id="{E8DFF815-ABF6-430E-A1BE-CA5AA3B59B4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80887" y="3372129"/>
            <a:ext cx="735728" cy="735728"/>
          </a:xfrm>
          <a:prstGeom prst="rect">
            <a:avLst/>
          </a:prstGeom>
        </p:spPr>
      </p:pic>
      <p:sp>
        <p:nvSpPr>
          <p:cNvPr id="52" name="Textfeld 51">
            <a:extLst>
              <a:ext uri="{FF2B5EF4-FFF2-40B4-BE49-F238E27FC236}">
                <a16:creationId xmlns:a16="http://schemas.microsoft.com/office/drawing/2014/main" id="{4909577B-E6D7-446F-BA06-4EF1C340E381}"/>
              </a:ext>
            </a:extLst>
          </p:cNvPr>
          <p:cNvSpPr txBox="1"/>
          <p:nvPr/>
        </p:nvSpPr>
        <p:spPr>
          <a:xfrm>
            <a:off x="6558056" y="4987887"/>
            <a:ext cx="2214719" cy="646331"/>
          </a:xfrm>
          <a:prstGeom prst="rect">
            <a:avLst/>
          </a:prstGeom>
          <a:noFill/>
          <a:ln w="57150" cap="rnd">
            <a:solidFill>
              <a:srgbClr val="BE0000"/>
            </a:solidFill>
          </a:ln>
          <a:effectLst>
            <a:softEdge rad="1270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dirty="0"/>
              <a:t>Regelungen implementieren</a:t>
            </a:r>
          </a:p>
        </p:txBody>
      </p:sp>
      <p:pic>
        <p:nvPicPr>
          <p:cNvPr id="66" name="Grafik 65" descr="Schließen">
            <a:extLst>
              <a:ext uri="{FF2B5EF4-FFF2-40B4-BE49-F238E27FC236}">
                <a16:creationId xmlns:a16="http://schemas.microsoft.com/office/drawing/2014/main" id="{614A4207-06E8-4A93-927E-99E70C829CB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149429" y="4460779"/>
            <a:ext cx="914400" cy="914400"/>
          </a:xfrm>
          <a:prstGeom prst="rect">
            <a:avLst/>
          </a:prstGeom>
        </p:spPr>
      </p:pic>
      <p:pic>
        <p:nvPicPr>
          <p:cNvPr id="67" name="Grafik 66" descr="Schließen">
            <a:extLst>
              <a:ext uri="{FF2B5EF4-FFF2-40B4-BE49-F238E27FC236}">
                <a16:creationId xmlns:a16="http://schemas.microsoft.com/office/drawing/2014/main" id="{DA321DD5-532F-4CC3-BD66-934F055279C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309625" y="449288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1338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73C45FA3-ED10-49D9-97FA-F8516F9F096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>
                <a:solidFill>
                  <a:schemeClr val="tx1"/>
                </a:solidFill>
              </a:rPr>
              <a:t>Dritter Platz bei der Innovation Challenge von electromaker.io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5215919-00C3-4CE9-9DCE-DFA4A05BCA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Hochschule Landshut  |  www.haw-landshut.de</a:t>
            </a:r>
            <a:endParaRPr lang="de-DE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AD833CE-C8B0-4FC6-BFB4-311FC441510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6DE59DF-1964-4F40-BFE0-0271FA9E7BFB}" type="datetime1">
              <a:rPr lang="de-DE" smtClean="0"/>
              <a:t>28.06.2021</a:t>
            </a:fld>
            <a:endParaRPr lang="de-DE" dirty="0"/>
          </a:p>
        </p:txBody>
      </p:sp>
      <p:pic>
        <p:nvPicPr>
          <p:cNvPr id="8" name="InnovationChallenge">
            <a:hlinkClick r:id="" action="ppaction://media"/>
            <a:extLst>
              <a:ext uri="{FF2B5EF4-FFF2-40B4-BE49-F238E27FC236}">
                <a16:creationId xmlns:a16="http://schemas.microsoft.com/office/drawing/2014/main" id="{E1001F7D-771C-44CC-89A1-EEB81792353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68052" y="1268760"/>
            <a:ext cx="8207896" cy="4616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274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075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98B362D1-27DD-4B80-9F84-E0D3351921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dirty="0">
                <a:solidFill>
                  <a:srgbClr val="BE0000"/>
                </a:solidFill>
              </a:rPr>
              <a:t>[NXP1]</a:t>
            </a:r>
            <a:r>
              <a:rPr lang="de-DE" dirty="0">
                <a:solidFill>
                  <a:srgbClr val="BE0000"/>
                </a:solidFill>
              </a:rPr>
              <a:t>     </a:t>
            </a:r>
            <a:r>
              <a:rPr lang="de-DE" dirty="0">
                <a:solidFill>
                  <a:srgbClr val="BE0000"/>
                </a:solidFill>
                <a:hlinkClick r:id="rId2"/>
              </a:rPr>
              <a:t>https://nxpcup.nxp.com/challenges</a:t>
            </a:r>
            <a:endParaRPr lang="de-DE" dirty="0">
              <a:solidFill>
                <a:srgbClr val="BE0000"/>
              </a:solidFill>
            </a:endParaRPr>
          </a:p>
          <a:p>
            <a:r>
              <a:rPr lang="de-DE" b="1" dirty="0">
                <a:solidFill>
                  <a:srgbClr val="BE0000"/>
                </a:solidFill>
              </a:rPr>
              <a:t>[NXP2]     </a:t>
            </a:r>
            <a:r>
              <a:rPr lang="de-DE" dirty="0">
                <a:solidFill>
                  <a:srgbClr val="BE00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https://www.mouser.cn/pdfdocs/NXP_LPC546xx_User_Manual.pdf</a:t>
            </a:r>
            <a:endParaRPr lang="de-DE" dirty="0">
              <a:solidFill>
                <a:srgbClr val="BE0000"/>
              </a:solidFill>
            </a:endParaRP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73C45FA3-ED10-49D9-97FA-F8516F9F096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sz="2800" dirty="0">
                <a:solidFill>
                  <a:srgbClr val="BE0000"/>
                </a:solidFill>
              </a:rPr>
              <a:t>9. </a:t>
            </a:r>
            <a:r>
              <a:rPr lang="de-DE" sz="2800" dirty="0">
                <a:solidFill>
                  <a:schemeClr val="tx1"/>
                </a:solidFill>
              </a:rPr>
              <a:t>Quellen</a:t>
            </a:r>
            <a:endParaRPr lang="de-DE" sz="2800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5215919-00C3-4CE9-9DCE-DFA4A05BCA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Hochschule Landshut  |  www.haw-landshut.de</a:t>
            </a:r>
            <a:endParaRPr lang="de-DE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AD833CE-C8B0-4FC6-BFB4-311FC441510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6DE59DF-1964-4F40-BFE0-0271FA9E7BFB}" type="datetime1">
              <a:rPr lang="de-DE" smtClean="0"/>
              <a:t>28.06.2021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8919625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nhaltsplatzhalter 2"/>
          <p:cNvPicPr>
            <a:picLocks noGrp="1" noChangeAspect="1"/>
          </p:cNvPicPr>
          <p:nvPr>
            <p:ph sz="quarter" idx="10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385888"/>
            <a:ext cx="9144000" cy="3418840"/>
          </a:xfrm>
        </p:spPr>
      </p:pic>
      <p:sp>
        <p:nvSpPr>
          <p:cNvPr id="4" name="Titel 2">
            <a:extLst>
              <a:ext uri="{FF2B5EF4-FFF2-40B4-BE49-F238E27FC236}">
                <a16:creationId xmlns:a16="http://schemas.microsoft.com/office/drawing/2014/main" id="{85D65A9F-6990-4DE6-A7F8-F23BB57A79EC}"/>
              </a:ext>
            </a:extLst>
          </p:cNvPr>
          <p:cNvSpPr txBox="1">
            <a:spLocks/>
          </p:cNvSpPr>
          <p:nvPr/>
        </p:nvSpPr>
        <p:spPr>
          <a:xfrm>
            <a:off x="251521" y="188640"/>
            <a:ext cx="7632847" cy="792088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Thank you for your attention</a:t>
            </a:r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32D63953-A15F-407D-8E06-68151AE1A187}"/>
              </a:ext>
            </a:extLst>
          </p:cNvPr>
          <p:cNvGrpSpPr/>
          <p:nvPr/>
        </p:nvGrpSpPr>
        <p:grpSpPr>
          <a:xfrm>
            <a:off x="179512" y="4896154"/>
            <a:ext cx="2084154" cy="450797"/>
            <a:chOff x="486231" y="1250863"/>
            <a:chExt cx="5180498" cy="1120527"/>
          </a:xfrm>
        </p:grpSpPr>
        <p:pic>
          <p:nvPicPr>
            <p:cNvPr id="6" name="Grafik 5">
              <a:extLst>
                <a:ext uri="{FF2B5EF4-FFF2-40B4-BE49-F238E27FC236}">
                  <a16:creationId xmlns:a16="http://schemas.microsoft.com/office/drawing/2014/main" id="{CDD35F6E-646A-4AF8-8DEC-FA2BCA4198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72000" y="1250863"/>
              <a:ext cx="1094729" cy="1116335"/>
            </a:xfrm>
            <a:prstGeom prst="rect">
              <a:avLst/>
            </a:prstGeom>
          </p:spPr>
        </p:pic>
        <p:pic>
          <p:nvPicPr>
            <p:cNvPr id="7" name="Picture 4">
              <a:extLst>
                <a:ext uri="{FF2B5EF4-FFF2-40B4-BE49-F238E27FC236}">
                  <a16:creationId xmlns:a16="http://schemas.microsoft.com/office/drawing/2014/main" id="{EC1963BD-56DF-4F8D-91CB-2234BB89A5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6231" y="1252445"/>
              <a:ext cx="1114753" cy="11147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Grafik 7">
              <a:extLst>
                <a:ext uri="{FF2B5EF4-FFF2-40B4-BE49-F238E27FC236}">
                  <a16:creationId xmlns:a16="http://schemas.microsoft.com/office/drawing/2014/main" id="{DDF654CE-F07A-47C6-8DEB-677F61D3738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801428" y="1250863"/>
              <a:ext cx="1130839" cy="1120527"/>
            </a:xfrm>
            <a:prstGeom prst="rect">
              <a:avLst/>
            </a:prstGeom>
          </p:spPr>
        </p:pic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7484490E-0B5D-467D-A6E4-8FB07BB8DCF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054980" y="1250863"/>
              <a:ext cx="1431199" cy="1116335"/>
            </a:xfrm>
            <a:prstGeom prst="rect">
              <a:avLst/>
            </a:prstGeom>
          </p:spPr>
        </p:pic>
      </p:grpSp>
      <p:sp>
        <p:nvSpPr>
          <p:cNvPr id="2" name="Rechteck 1">
            <a:extLst>
              <a:ext uri="{FF2B5EF4-FFF2-40B4-BE49-F238E27FC236}">
                <a16:creationId xmlns:a16="http://schemas.microsoft.com/office/drawing/2014/main" id="{529F9778-B70E-4B2F-9D29-4328908B0E71}"/>
              </a:ext>
            </a:extLst>
          </p:cNvPr>
          <p:cNvSpPr/>
          <p:nvPr/>
        </p:nvSpPr>
        <p:spPr>
          <a:xfrm>
            <a:off x="130710" y="5423966"/>
            <a:ext cx="4265911" cy="12311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de-DE" b="1" dirty="0">
                <a:solidFill>
                  <a:schemeClr val="bg1"/>
                </a:solidFill>
              </a:rPr>
              <a:t>Instagram: </a:t>
            </a:r>
            <a:r>
              <a:rPr lang="de-DE" altLang="de-DE" dirty="0">
                <a:solidFill>
                  <a:schemeClr val="bg1"/>
                </a:solidFill>
              </a:rPr>
              <a:t>@</a:t>
            </a:r>
            <a:r>
              <a:rPr lang="de-DE" altLang="de-DE" dirty="0" err="1">
                <a:solidFill>
                  <a:schemeClr val="bg1"/>
                </a:solidFill>
              </a:rPr>
              <a:t>smb_hochschulelandshut</a:t>
            </a:r>
            <a:endParaRPr lang="de-DE" altLang="de-DE" dirty="0">
              <a:solidFill>
                <a:schemeClr val="bg1"/>
              </a:solidFill>
            </a:endParaRPr>
          </a:p>
          <a:p>
            <a:r>
              <a:rPr lang="de-DE" b="1" dirty="0">
                <a:solidFill>
                  <a:schemeClr val="bg1"/>
                </a:solidFill>
              </a:rPr>
              <a:t>Facebook:  </a:t>
            </a:r>
            <a:r>
              <a:rPr lang="de-DE" dirty="0">
                <a:solidFill>
                  <a:schemeClr val="bg1"/>
                </a:solidFill>
              </a:rPr>
              <a:t>@</a:t>
            </a:r>
            <a:r>
              <a:rPr lang="de-DE" dirty="0" err="1">
                <a:solidFill>
                  <a:schemeClr val="bg1"/>
                </a:solidFill>
              </a:rPr>
              <a:t>SMBLandshut</a:t>
            </a:r>
            <a:endParaRPr lang="de-DE" dirty="0">
              <a:solidFill>
                <a:schemeClr val="bg1"/>
              </a:solidFill>
            </a:endParaRPr>
          </a:p>
          <a:p>
            <a:r>
              <a:rPr lang="de-DE" b="1" dirty="0">
                <a:solidFill>
                  <a:schemeClr val="bg1"/>
                </a:solidFill>
              </a:rPr>
              <a:t>E-Mail:        </a:t>
            </a:r>
            <a:r>
              <a:rPr lang="de-DE" dirty="0">
                <a:solidFill>
                  <a:schemeClr val="bg1"/>
                </a:solidFill>
              </a:rPr>
              <a:t>smb@haw-landshut.de</a:t>
            </a:r>
            <a:endParaRPr lang="de-DE" altLang="de-DE" dirty="0">
              <a:solidFill>
                <a:schemeClr val="bg1"/>
              </a:solidFill>
            </a:endParaRPr>
          </a:p>
          <a:p>
            <a:endParaRPr lang="de-DE" b="1" dirty="0"/>
          </a:p>
        </p:txBody>
      </p:sp>
    </p:spTree>
    <p:extLst>
      <p:ext uri="{BB962C8B-B14F-4D97-AF65-F5344CB8AC3E}">
        <p14:creationId xmlns:p14="http://schemas.microsoft.com/office/powerpoint/2010/main" val="9323496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98B362D1-27DD-4B80-9F84-E0D3351921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2400" b="1" u="sng" dirty="0">
                <a:solidFill>
                  <a:srgbClr val="BE0000"/>
                </a:solidFill>
              </a:rPr>
              <a:t>NXP Cup: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73C45FA3-ED10-49D9-97FA-F8516F9F096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sz="2800" dirty="0">
                <a:solidFill>
                  <a:srgbClr val="CC0000"/>
                </a:solidFill>
              </a:rPr>
              <a:t>1. </a:t>
            </a:r>
            <a:r>
              <a:rPr lang="de-DE" sz="2800" dirty="0"/>
              <a:t>Zielsetzung und Konzept  II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5215919-00C3-4CE9-9DCE-DFA4A05BCA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Hochschule Landshut  |  www.haw-landshut.de</a:t>
            </a:r>
            <a:endParaRPr lang="de-DE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AD833CE-C8B0-4FC6-BFB4-311FC441510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6DE59DF-1964-4F40-BFE0-0271FA9E7BFB}" type="datetime1">
              <a:rPr lang="de-DE" smtClean="0"/>
              <a:t>28.06.2021</a:t>
            </a:fld>
            <a:endParaRPr lang="de-DE" dirty="0"/>
          </a:p>
        </p:txBody>
      </p:sp>
      <p:pic>
        <p:nvPicPr>
          <p:cNvPr id="1026" name="Picture 2" descr="Speed Race - Fastest Lap Time img">
            <a:extLst>
              <a:ext uri="{FF2B5EF4-FFF2-40B4-BE49-F238E27FC236}">
                <a16:creationId xmlns:a16="http://schemas.microsoft.com/office/drawing/2014/main" id="{CA620227-E909-4070-BD05-B5F32C912C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317352"/>
            <a:ext cx="4185084" cy="2790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Obstacle - Avoid the Barrier img">
            <a:extLst>
              <a:ext uri="{FF2B5EF4-FFF2-40B4-BE49-F238E27FC236}">
                <a16:creationId xmlns:a16="http://schemas.microsoft.com/office/drawing/2014/main" id="{EDBAC1EF-1B00-464A-961E-6CE90A1A05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7398" y="2317352"/>
            <a:ext cx="4185084" cy="2790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01B40827-6741-4B09-9429-4B588ECA6330}"/>
              </a:ext>
            </a:extLst>
          </p:cNvPr>
          <p:cNvSpPr txBox="1"/>
          <p:nvPr/>
        </p:nvSpPr>
        <p:spPr>
          <a:xfrm>
            <a:off x="1230093" y="5210774"/>
            <a:ext cx="2227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solidFill>
                  <a:srgbClr val="BE0000"/>
                </a:solidFill>
              </a:rPr>
              <a:t>Schnellste Runde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5EF47001-7A1B-4177-AF1A-90F10C9E6080}"/>
              </a:ext>
            </a:extLst>
          </p:cNvPr>
          <p:cNvSpPr txBox="1"/>
          <p:nvPr/>
        </p:nvSpPr>
        <p:spPr>
          <a:xfrm>
            <a:off x="5597038" y="5210774"/>
            <a:ext cx="24058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solidFill>
                  <a:srgbClr val="BE0000"/>
                </a:solidFill>
              </a:rPr>
              <a:t>Hindernis umfahren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0FD36E9C-EBB2-44A0-A6D7-D5BA14BA8BFE}"/>
              </a:ext>
            </a:extLst>
          </p:cNvPr>
          <p:cNvSpPr txBox="1"/>
          <p:nvPr/>
        </p:nvSpPr>
        <p:spPr>
          <a:xfrm>
            <a:off x="0" y="6069184"/>
            <a:ext cx="17844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b="1" dirty="0"/>
              <a:t>Bilder-Quelle: [NXP1] </a:t>
            </a:r>
          </a:p>
        </p:txBody>
      </p:sp>
    </p:spTree>
    <p:extLst>
      <p:ext uri="{BB962C8B-B14F-4D97-AF65-F5344CB8AC3E}">
        <p14:creationId xmlns:p14="http://schemas.microsoft.com/office/powerpoint/2010/main" val="17603916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73C45FA3-ED10-49D9-97FA-F8516F9F096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sz="2800" dirty="0">
                <a:solidFill>
                  <a:srgbClr val="CC0000"/>
                </a:solidFill>
              </a:rPr>
              <a:t>1. </a:t>
            </a:r>
            <a:r>
              <a:rPr lang="de-DE" sz="2800" dirty="0"/>
              <a:t>Zielsetzung und Konzept  III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5215919-00C3-4CE9-9DCE-DFA4A05BCA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Hochschule Landshut  |  www.haw-landshut.de</a:t>
            </a:r>
            <a:endParaRPr lang="de-DE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AD833CE-C8B0-4FC6-BFB4-311FC441510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6DE59DF-1964-4F40-BFE0-0271FA9E7BFB}" type="datetime1">
              <a:rPr lang="de-DE" smtClean="0"/>
              <a:t>28.06.2021</a:t>
            </a:fld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A3A73D65-7812-4DAA-B14D-CF301F737610}"/>
              </a:ext>
            </a:extLst>
          </p:cNvPr>
          <p:cNvSpPr txBox="1"/>
          <p:nvPr/>
        </p:nvSpPr>
        <p:spPr>
          <a:xfrm>
            <a:off x="255920" y="1656918"/>
            <a:ext cx="2214719" cy="646331"/>
          </a:xfrm>
          <a:prstGeom prst="rect">
            <a:avLst/>
          </a:prstGeom>
          <a:noFill/>
          <a:ln w="57150" cap="rnd">
            <a:solidFill>
              <a:srgbClr val="BE0000"/>
            </a:solidFill>
          </a:ln>
          <a:effectLst>
            <a:softEdge rad="1270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dirty="0"/>
              <a:t>Zusammenbau mit Standardbausatz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2C41F0EA-0848-4A7E-B8CF-1D9863DD0C57}"/>
              </a:ext>
            </a:extLst>
          </p:cNvPr>
          <p:cNvSpPr txBox="1"/>
          <p:nvPr/>
        </p:nvSpPr>
        <p:spPr>
          <a:xfrm>
            <a:off x="3394976" y="1656918"/>
            <a:ext cx="2214719" cy="646331"/>
          </a:xfrm>
          <a:prstGeom prst="rect">
            <a:avLst/>
          </a:prstGeom>
          <a:noFill/>
          <a:ln w="57150" cap="rnd">
            <a:solidFill>
              <a:srgbClr val="BE0000"/>
            </a:solidFill>
          </a:ln>
          <a:effectLst>
            <a:softEdge rad="1270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dirty="0"/>
              <a:t>3D-Druckteile anbauen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2B5A0FEE-4C9F-4E8D-BD04-6A1565F2FE82}"/>
              </a:ext>
            </a:extLst>
          </p:cNvPr>
          <p:cNvSpPr txBox="1"/>
          <p:nvPr/>
        </p:nvSpPr>
        <p:spPr>
          <a:xfrm>
            <a:off x="6540338" y="2764858"/>
            <a:ext cx="2214719" cy="646331"/>
          </a:xfrm>
          <a:prstGeom prst="rect">
            <a:avLst/>
          </a:prstGeom>
          <a:noFill/>
          <a:ln w="57150" cap="rnd">
            <a:solidFill>
              <a:srgbClr val="BE0000"/>
            </a:solidFill>
          </a:ln>
          <a:effectLst>
            <a:softEdge rad="1270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dirty="0"/>
              <a:t>Drehzahlerkennung implementieren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63F53BDE-D8A1-4D9D-B83D-6A4EE8D99864}"/>
              </a:ext>
            </a:extLst>
          </p:cNvPr>
          <p:cNvSpPr txBox="1"/>
          <p:nvPr/>
        </p:nvSpPr>
        <p:spPr>
          <a:xfrm>
            <a:off x="6534032" y="1655606"/>
            <a:ext cx="2214719" cy="646331"/>
          </a:xfrm>
          <a:prstGeom prst="rect">
            <a:avLst/>
          </a:prstGeom>
          <a:noFill/>
          <a:ln w="57150" cap="rnd">
            <a:solidFill>
              <a:srgbClr val="BE0000"/>
            </a:solidFill>
          </a:ln>
          <a:effectLst>
            <a:softEdge rad="1270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dirty="0"/>
              <a:t>Antriebsbaustein programmieren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C5C46257-5D7A-4982-94D8-AE79E29A4140}"/>
              </a:ext>
            </a:extLst>
          </p:cNvPr>
          <p:cNvSpPr txBox="1"/>
          <p:nvPr/>
        </p:nvSpPr>
        <p:spPr>
          <a:xfrm>
            <a:off x="3394976" y="2772095"/>
            <a:ext cx="2214719" cy="646331"/>
          </a:xfrm>
          <a:prstGeom prst="rect">
            <a:avLst/>
          </a:prstGeom>
          <a:noFill/>
          <a:ln w="57150" cap="rnd">
            <a:solidFill>
              <a:srgbClr val="BE0000"/>
            </a:solidFill>
          </a:ln>
          <a:effectLst>
            <a:softEdge rad="1270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dirty="0"/>
              <a:t>Lenkungsbaustein programmieren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674294B1-9F03-45AD-AE84-E3D75A6DAD7B}"/>
              </a:ext>
            </a:extLst>
          </p:cNvPr>
          <p:cNvSpPr txBox="1"/>
          <p:nvPr/>
        </p:nvSpPr>
        <p:spPr>
          <a:xfrm>
            <a:off x="249614" y="2764859"/>
            <a:ext cx="2214719" cy="646331"/>
          </a:xfrm>
          <a:prstGeom prst="rect">
            <a:avLst/>
          </a:prstGeom>
          <a:noFill/>
          <a:ln w="57150" cap="rnd">
            <a:solidFill>
              <a:srgbClr val="BE0000"/>
            </a:solidFill>
          </a:ln>
          <a:effectLst>
            <a:softEdge rad="1270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dirty="0"/>
              <a:t>Bedienungs-Board erstellen</a:t>
            </a:r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9CBA7081-4E43-4C98-9CED-4EB5AC6A7D07}"/>
              </a:ext>
            </a:extLst>
          </p:cNvPr>
          <p:cNvCxnSpPr>
            <a:stCxn id="7" idx="3"/>
            <a:endCxn id="11" idx="1"/>
          </p:cNvCxnSpPr>
          <p:nvPr/>
        </p:nvCxnSpPr>
        <p:spPr>
          <a:xfrm>
            <a:off x="2470639" y="1980084"/>
            <a:ext cx="924337" cy="0"/>
          </a:xfrm>
          <a:prstGeom prst="straightConnector1">
            <a:avLst/>
          </a:prstGeom>
          <a:ln w="60325">
            <a:solidFill>
              <a:srgbClr val="BE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CE609C73-6B60-4D87-871E-35257F73474E}"/>
              </a:ext>
            </a:extLst>
          </p:cNvPr>
          <p:cNvCxnSpPr>
            <a:cxnSpLocks/>
            <a:stCxn id="11" idx="3"/>
            <a:endCxn id="13" idx="1"/>
          </p:cNvCxnSpPr>
          <p:nvPr/>
        </p:nvCxnSpPr>
        <p:spPr>
          <a:xfrm flipV="1">
            <a:off x="5609695" y="1978772"/>
            <a:ext cx="924337" cy="1312"/>
          </a:xfrm>
          <a:prstGeom prst="straightConnector1">
            <a:avLst/>
          </a:prstGeom>
          <a:ln w="60325">
            <a:solidFill>
              <a:srgbClr val="BE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E79881B8-D293-45AC-A7C3-C0E1502F55F3}"/>
              </a:ext>
            </a:extLst>
          </p:cNvPr>
          <p:cNvCxnSpPr>
            <a:cxnSpLocks/>
            <a:stCxn id="14" idx="1"/>
            <a:endCxn id="15" idx="3"/>
          </p:cNvCxnSpPr>
          <p:nvPr/>
        </p:nvCxnSpPr>
        <p:spPr>
          <a:xfrm flipH="1" flipV="1">
            <a:off x="2464333" y="3088025"/>
            <a:ext cx="930643" cy="7236"/>
          </a:xfrm>
          <a:prstGeom prst="straightConnector1">
            <a:avLst/>
          </a:prstGeom>
          <a:ln w="60325">
            <a:solidFill>
              <a:srgbClr val="BE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6D7CDE63-9F4C-440C-8905-AB386AB14EE1}"/>
              </a:ext>
            </a:extLst>
          </p:cNvPr>
          <p:cNvCxnSpPr>
            <a:cxnSpLocks/>
            <a:stCxn id="12" idx="1"/>
            <a:endCxn id="14" idx="3"/>
          </p:cNvCxnSpPr>
          <p:nvPr/>
        </p:nvCxnSpPr>
        <p:spPr>
          <a:xfrm flipH="1">
            <a:off x="5609695" y="3088024"/>
            <a:ext cx="930643" cy="7237"/>
          </a:xfrm>
          <a:prstGeom prst="straightConnector1">
            <a:avLst/>
          </a:prstGeom>
          <a:ln w="60325">
            <a:solidFill>
              <a:srgbClr val="BE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 Verbindung mit Pfeil 39">
            <a:extLst>
              <a:ext uri="{FF2B5EF4-FFF2-40B4-BE49-F238E27FC236}">
                <a16:creationId xmlns:a16="http://schemas.microsoft.com/office/drawing/2014/main" id="{9E55B610-D576-4B26-A7F9-6A979DAF8F09}"/>
              </a:ext>
            </a:extLst>
          </p:cNvPr>
          <p:cNvCxnSpPr>
            <a:cxnSpLocks/>
            <a:stCxn id="13" idx="2"/>
            <a:endCxn id="12" idx="0"/>
          </p:cNvCxnSpPr>
          <p:nvPr/>
        </p:nvCxnSpPr>
        <p:spPr>
          <a:xfrm>
            <a:off x="7641392" y="2301937"/>
            <a:ext cx="6306" cy="462921"/>
          </a:xfrm>
          <a:prstGeom prst="straightConnector1">
            <a:avLst/>
          </a:prstGeom>
          <a:ln w="60325">
            <a:solidFill>
              <a:srgbClr val="BE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feld 42">
            <a:extLst>
              <a:ext uri="{FF2B5EF4-FFF2-40B4-BE49-F238E27FC236}">
                <a16:creationId xmlns:a16="http://schemas.microsoft.com/office/drawing/2014/main" id="{9AB90EFC-0F1C-4F47-8627-4060ADB4A60F}"/>
              </a:ext>
            </a:extLst>
          </p:cNvPr>
          <p:cNvSpPr txBox="1"/>
          <p:nvPr/>
        </p:nvSpPr>
        <p:spPr>
          <a:xfrm>
            <a:off x="261382" y="3879991"/>
            <a:ext cx="2214719" cy="646331"/>
          </a:xfrm>
          <a:prstGeom prst="rect">
            <a:avLst/>
          </a:prstGeom>
          <a:noFill/>
          <a:ln w="57150" cap="rnd">
            <a:solidFill>
              <a:srgbClr val="BE0000"/>
            </a:solidFill>
          </a:ln>
          <a:effectLst>
            <a:softEdge rad="1270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dirty="0"/>
              <a:t>Anzeige programmieren</a:t>
            </a:r>
          </a:p>
        </p:txBody>
      </p:sp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id="{7D3E2773-0C59-4E45-AF78-1A939E4A8DC4}"/>
              </a:ext>
            </a:extLst>
          </p:cNvPr>
          <p:cNvCxnSpPr>
            <a:cxnSpLocks/>
            <a:stCxn id="15" idx="2"/>
            <a:endCxn id="43" idx="0"/>
          </p:cNvCxnSpPr>
          <p:nvPr/>
        </p:nvCxnSpPr>
        <p:spPr>
          <a:xfrm>
            <a:off x="1356974" y="3411190"/>
            <a:ext cx="11768" cy="468801"/>
          </a:xfrm>
          <a:prstGeom prst="straightConnector1">
            <a:avLst/>
          </a:prstGeom>
          <a:ln w="60325">
            <a:solidFill>
              <a:srgbClr val="BE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feld 46">
            <a:extLst>
              <a:ext uri="{FF2B5EF4-FFF2-40B4-BE49-F238E27FC236}">
                <a16:creationId xmlns:a16="http://schemas.microsoft.com/office/drawing/2014/main" id="{8A8F71FC-C427-4957-993E-07800D99FFF7}"/>
              </a:ext>
            </a:extLst>
          </p:cNvPr>
          <p:cNvSpPr txBox="1"/>
          <p:nvPr/>
        </p:nvSpPr>
        <p:spPr>
          <a:xfrm>
            <a:off x="3406744" y="3888200"/>
            <a:ext cx="2214719" cy="646331"/>
          </a:xfrm>
          <a:prstGeom prst="rect">
            <a:avLst/>
          </a:prstGeom>
          <a:noFill/>
          <a:ln w="57150" cap="rnd">
            <a:solidFill>
              <a:srgbClr val="BE0000"/>
            </a:solidFill>
          </a:ln>
          <a:effectLst>
            <a:softEdge rad="1270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dirty="0"/>
              <a:t>Streckenerkennung programmieren</a:t>
            </a:r>
          </a:p>
        </p:txBody>
      </p:sp>
      <p:cxnSp>
        <p:nvCxnSpPr>
          <p:cNvPr id="48" name="Gerade Verbindung mit Pfeil 47">
            <a:extLst>
              <a:ext uri="{FF2B5EF4-FFF2-40B4-BE49-F238E27FC236}">
                <a16:creationId xmlns:a16="http://schemas.microsoft.com/office/drawing/2014/main" id="{D7D6D5FB-C04C-415F-A24E-180BC8924A81}"/>
              </a:ext>
            </a:extLst>
          </p:cNvPr>
          <p:cNvCxnSpPr>
            <a:cxnSpLocks/>
            <a:stCxn id="43" idx="3"/>
            <a:endCxn id="47" idx="1"/>
          </p:cNvCxnSpPr>
          <p:nvPr/>
        </p:nvCxnSpPr>
        <p:spPr>
          <a:xfrm>
            <a:off x="2476101" y="4203157"/>
            <a:ext cx="930643" cy="8209"/>
          </a:xfrm>
          <a:prstGeom prst="straightConnector1">
            <a:avLst/>
          </a:prstGeom>
          <a:ln w="60325">
            <a:solidFill>
              <a:srgbClr val="BE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feld 56">
            <a:extLst>
              <a:ext uri="{FF2B5EF4-FFF2-40B4-BE49-F238E27FC236}">
                <a16:creationId xmlns:a16="http://schemas.microsoft.com/office/drawing/2014/main" id="{E04E42E4-02CB-4B5D-866B-0D6D25EDCAE4}"/>
              </a:ext>
            </a:extLst>
          </p:cNvPr>
          <p:cNvSpPr txBox="1"/>
          <p:nvPr/>
        </p:nvSpPr>
        <p:spPr>
          <a:xfrm>
            <a:off x="6545801" y="3888200"/>
            <a:ext cx="2214719" cy="646331"/>
          </a:xfrm>
          <a:prstGeom prst="rect">
            <a:avLst/>
          </a:prstGeom>
          <a:noFill/>
          <a:ln w="57150" cap="rnd">
            <a:solidFill>
              <a:srgbClr val="BE0000"/>
            </a:solidFill>
          </a:ln>
          <a:effectLst>
            <a:softEdge rad="1270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dirty="0"/>
              <a:t>Regelung implementieren</a:t>
            </a:r>
          </a:p>
        </p:txBody>
      </p:sp>
      <p:cxnSp>
        <p:nvCxnSpPr>
          <p:cNvPr id="58" name="Gerade Verbindung mit Pfeil 57">
            <a:extLst>
              <a:ext uri="{FF2B5EF4-FFF2-40B4-BE49-F238E27FC236}">
                <a16:creationId xmlns:a16="http://schemas.microsoft.com/office/drawing/2014/main" id="{E6029C89-86FC-4064-9CD1-AAF52AD0DE06}"/>
              </a:ext>
            </a:extLst>
          </p:cNvPr>
          <p:cNvCxnSpPr>
            <a:cxnSpLocks/>
            <a:stCxn id="47" idx="3"/>
            <a:endCxn id="57" idx="1"/>
          </p:cNvCxnSpPr>
          <p:nvPr/>
        </p:nvCxnSpPr>
        <p:spPr>
          <a:xfrm>
            <a:off x="5621463" y="4211366"/>
            <a:ext cx="924338" cy="0"/>
          </a:xfrm>
          <a:prstGeom prst="straightConnector1">
            <a:avLst/>
          </a:prstGeom>
          <a:ln w="60325">
            <a:solidFill>
              <a:srgbClr val="BE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feld 61">
            <a:extLst>
              <a:ext uri="{FF2B5EF4-FFF2-40B4-BE49-F238E27FC236}">
                <a16:creationId xmlns:a16="http://schemas.microsoft.com/office/drawing/2014/main" id="{CD6E0CBA-1790-4500-AADA-DD9DF960F4DB}"/>
              </a:ext>
            </a:extLst>
          </p:cNvPr>
          <p:cNvSpPr txBox="1"/>
          <p:nvPr/>
        </p:nvSpPr>
        <p:spPr>
          <a:xfrm>
            <a:off x="6545801" y="5012761"/>
            <a:ext cx="2214719" cy="646331"/>
          </a:xfrm>
          <a:prstGeom prst="rect">
            <a:avLst/>
          </a:prstGeom>
          <a:noFill/>
          <a:ln w="57150" cap="rnd">
            <a:solidFill>
              <a:srgbClr val="BE0000"/>
            </a:solidFill>
          </a:ln>
          <a:effectLst>
            <a:softEdge rad="1270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dirty="0"/>
              <a:t>Hindernisse erkennen</a:t>
            </a:r>
          </a:p>
        </p:txBody>
      </p:sp>
      <p:cxnSp>
        <p:nvCxnSpPr>
          <p:cNvPr id="82" name="Gerade Verbindung mit Pfeil 81">
            <a:extLst>
              <a:ext uri="{FF2B5EF4-FFF2-40B4-BE49-F238E27FC236}">
                <a16:creationId xmlns:a16="http://schemas.microsoft.com/office/drawing/2014/main" id="{27B93C9B-8BA9-4C33-AA11-468EBCD9C0CA}"/>
              </a:ext>
            </a:extLst>
          </p:cNvPr>
          <p:cNvCxnSpPr>
            <a:cxnSpLocks/>
            <a:stCxn id="57" idx="2"/>
            <a:endCxn id="62" idx="0"/>
          </p:cNvCxnSpPr>
          <p:nvPr/>
        </p:nvCxnSpPr>
        <p:spPr>
          <a:xfrm>
            <a:off x="7653161" y="4534531"/>
            <a:ext cx="0" cy="478230"/>
          </a:xfrm>
          <a:prstGeom prst="straightConnector1">
            <a:avLst/>
          </a:prstGeom>
          <a:ln w="60325">
            <a:solidFill>
              <a:srgbClr val="BE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feld 84">
            <a:extLst>
              <a:ext uri="{FF2B5EF4-FFF2-40B4-BE49-F238E27FC236}">
                <a16:creationId xmlns:a16="http://schemas.microsoft.com/office/drawing/2014/main" id="{F5E037D2-7A47-4D1B-B0AE-4D1C73F33AC1}"/>
              </a:ext>
            </a:extLst>
          </p:cNvPr>
          <p:cNvSpPr txBox="1"/>
          <p:nvPr/>
        </p:nvSpPr>
        <p:spPr>
          <a:xfrm>
            <a:off x="3406744" y="5014686"/>
            <a:ext cx="2214719" cy="646331"/>
          </a:xfrm>
          <a:prstGeom prst="rect">
            <a:avLst/>
          </a:prstGeom>
          <a:noFill/>
          <a:ln w="57150" cap="rnd">
            <a:solidFill>
              <a:srgbClr val="BE0000"/>
            </a:solidFill>
          </a:ln>
          <a:effectLst>
            <a:softEdge rad="1270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dirty="0"/>
              <a:t>NXP Cup 2021 gewinnen</a:t>
            </a:r>
          </a:p>
        </p:txBody>
      </p:sp>
      <p:cxnSp>
        <p:nvCxnSpPr>
          <p:cNvPr id="86" name="Gerade Verbindung mit Pfeil 85">
            <a:extLst>
              <a:ext uri="{FF2B5EF4-FFF2-40B4-BE49-F238E27FC236}">
                <a16:creationId xmlns:a16="http://schemas.microsoft.com/office/drawing/2014/main" id="{0BA663FA-BF1E-4FD4-8781-791F545FF323}"/>
              </a:ext>
            </a:extLst>
          </p:cNvPr>
          <p:cNvCxnSpPr>
            <a:cxnSpLocks/>
          </p:cNvCxnSpPr>
          <p:nvPr/>
        </p:nvCxnSpPr>
        <p:spPr>
          <a:xfrm flipH="1">
            <a:off x="5621463" y="5333390"/>
            <a:ext cx="924338" cy="1925"/>
          </a:xfrm>
          <a:prstGeom prst="straightConnector1">
            <a:avLst/>
          </a:prstGeom>
          <a:ln w="60325">
            <a:solidFill>
              <a:srgbClr val="BE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Grafik 41" descr="Häkchen">
            <a:extLst>
              <a:ext uri="{FF2B5EF4-FFF2-40B4-BE49-F238E27FC236}">
                <a16:creationId xmlns:a16="http://schemas.microsoft.com/office/drawing/2014/main" id="{CBCB834D-FC83-4EA4-8412-A2C81EEEAA9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08237" y="1166436"/>
            <a:ext cx="735728" cy="735728"/>
          </a:xfrm>
          <a:prstGeom prst="rect">
            <a:avLst/>
          </a:prstGeom>
        </p:spPr>
      </p:pic>
      <p:pic>
        <p:nvPicPr>
          <p:cNvPr id="54" name="Grafik 53" descr="Häkchen">
            <a:extLst>
              <a:ext uri="{FF2B5EF4-FFF2-40B4-BE49-F238E27FC236}">
                <a16:creationId xmlns:a16="http://schemas.microsoft.com/office/drawing/2014/main" id="{C3FFF76E-7DB5-40B5-BEFF-25D6EC99B44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53599" y="1152284"/>
            <a:ext cx="735728" cy="735728"/>
          </a:xfrm>
          <a:prstGeom prst="rect">
            <a:avLst/>
          </a:prstGeom>
        </p:spPr>
      </p:pic>
      <p:pic>
        <p:nvPicPr>
          <p:cNvPr id="55" name="Grafik 54" descr="Häkchen">
            <a:extLst>
              <a:ext uri="{FF2B5EF4-FFF2-40B4-BE49-F238E27FC236}">
                <a16:creationId xmlns:a16="http://schemas.microsoft.com/office/drawing/2014/main" id="{90E1CD20-FD3B-4866-B147-1CEC89482B0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80887" y="1172185"/>
            <a:ext cx="735728" cy="735728"/>
          </a:xfrm>
          <a:prstGeom prst="rect">
            <a:avLst/>
          </a:prstGeom>
        </p:spPr>
      </p:pic>
      <p:pic>
        <p:nvPicPr>
          <p:cNvPr id="56" name="Grafik 55" descr="Häkchen">
            <a:extLst>
              <a:ext uri="{FF2B5EF4-FFF2-40B4-BE49-F238E27FC236}">
                <a16:creationId xmlns:a16="http://schemas.microsoft.com/office/drawing/2014/main" id="{E2ECBA55-2520-4D68-AA0F-4DFC100A149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58853" y="2275625"/>
            <a:ext cx="735728" cy="735728"/>
          </a:xfrm>
          <a:prstGeom prst="rect">
            <a:avLst/>
          </a:prstGeom>
        </p:spPr>
      </p:pic>
      <p:pic>
        <p:nvPicPr>
          <p:cNvPr id="59" name="Grafik 58" descr="Häkchen">
            <a:extLst>
              <a:ext uri="{FF2B5EF4-FFF2-40B4-BE49-F238E27FC236}">
                <a16:creationId xmlns:a16="http://schemas.microsoft.com/office/drawing/2014/main" id="{773118BE-4EAF-42AA-947D-C97739EED51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02086" y="2285611"/>
            <a:ext cx="735728" cy="735728"/>
          </a:xfrm>
          <a:prstGeom prst="rect">
            <a:avLst/>
          </a:prstGeom>
        </p:spPr>
      </p:pic>
      <p:pic>
        <p:nvPicPr>
          <p:cNvPr id="46" name="Grafik 45" descr="Schließen">
            <a:extLst>
              <a:ext uri="{FF2B5EF4-FFF2-40B4-BE49-F238E27FC236}">
                <a16:creationId xmlns:a16="http://schemas.microsoft.com/office/drawing/2014/main" id="{59BDEAF6-5D72-4695-BF52-CD0BC7C52DC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967916" y="3387871"/>
            <a:ext cx="914400" cy="914400"/>
          </a:xfrm>
          <a:prstGeom prst="rect">
            <a:avLst/>
          </a:prstGeom>
        </p:spPr>
      </p:pic>
      <p:pic>
        <p:nvPicPr>
          <p:cNvPr id="60" name="Grafik 59" descr="Schließen">
            <a:extLst>
              <a:ext uri="{FF2B5EF4-FFF2-40B4-BE49-F238E27FC236}">
                <a16:creationId xmlns:a16="http://schemas.microsoft.com/office/drawing/2014/main" id="{5486EC5E-39FF-48AD-86DD-D32D38658D3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100891" y="3412507"/>
            <a:ext cx="914400" cy="914400"/>
          </a:xfrm>
          <a:prstGeom prst="rect">
            <a:avLst/>
          </a:prstGeom>
        </p:spPr>
      </p:pic>
      <p:pic>
        <p:nvPicPr>
          <p:cNvPr id="61" name="Grafik 60" descr="Schließen">
            <a:extLst>
              <a:ext uri="{FF2B5EF4-FFF2-40B4-BE49-F238E27FC236}">
                <a16:creationId xmlns:a16="http://schemas.microsoft.com/office/drawing/2014/main" id="{FF68C773-BD20-4B3A-9865-F9461ADB338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233866" y="3422791"/>
            <a:ext cx="914400" cy="914400"/>
          </a:xfrm>
          <a:prstGeom prst="rect">
            <a:avLst/>
          </a:prstGeom>
        </p:spPr>
      </p:pic>
      <p:pic>
        <p:nvPicPr>
          <p:cNvPr id="63" name="Grafik 62" descr="Schließen">
            <a:extLst>
              <a:ext uri="{FF2B5EF4-FFF2-40B4-BE49-F238E27FC236}">
                <a16:creationId xmlns:a16="http://schemas.microsoft.com/office/drawing/2014/main" id="{9CE42C10-78AD-44E4-8BBF-2AC5330A3CC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233866" y="4554342"/>
            <a:ext cx="914400" cy="914400"/>
          </a:xfrm>
          <a:prstGeom prst="rect">
            <a:avLst/>
          </a:prstGeom>
        </p:spPr>
      </p:pic>
      <p:pic>
        <p:nvPicPr>
          <p:cNvPr id="64" name="Grafik 63" descr="Schließen">
            <a:extLst>
              <a:ext uri="{FF2B5EF4-FFF2-40B4-BE49-F238E27FC236}">
                <a16:creationId xmlns:a16="http://schemas.microsoft.com/office/drawing/2014/main" id="{06AD0502-0796-4B38-822B-57CB6E1A4C9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77721" y="4494839"/>
            <a:ext cx="914400" cy="914400"/>
          </a:xfrm>
          <a:prstGeom prst="rect">
            <a:avLst/>
          </a:prstGeom>
        </p:spPr>
      </p:pic>
      <p:sp>
        <p:nvSpPr>
          <p:cNvPr id="49" name="Rechteck 48">
            <a:extLst>
              <a:ext uri="{FF2B5EF4-FFF2-40B4-BE49-F238E27FC236}">
                <a16:creationId xmlns:a16="http://schemas.microsoft.com/office/drawing/2014/main" id="{9887F223-A9BF-4356-8B4E-E74DAAF4FBDC}"/>
              </a:ext>
            </a:extLst>
          </p:cNvPr>
          <p:cNvSpPr/>
          <p:nvPr/>
        </p:nvSpPr>
        <p:spPr>
          <a:xfrm>
            <a:off x="6519628" y="2760521"/>
            <a:ext cx="2229123" cy="649354"/>
          </a:xfrm>
          <a:prstGeom prst="rect">
            <a:avLst/>
          </a:prstGeom>
          <a:solidFill>
            <a:srgbClr val="BE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Motorcontroller konfigurieren</a:t>
            </a:r>
          </a:p>
        </p:txBody>
      </p:sp>
      <p:pic>
        <p:nvPicPr>
          <p:cNvPr id="65" name="Grafik 64" descr="Häkchen">
            <a:extLst>
              <a:ext uri="{FF2B5EF4-FFF2-40B4-BE49-F238E27FC236}">
                <a16:creationId xmlns:a16="http://schemas.microsoft.com/office/drawing/2014/main" id="{186617BB-A57A-4A23-A374-475326D93EF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69516" y="2272157"/>
            <a:ext cx="735728" cy="735728"/>
          </a:xfrm>
          <a:prstGeom prst="rect">
            <a:avLst/>
          </a:prstGeom>
        </p:spPr>
      </p:pic>
      <p:sp>
        <p:nvSpPr>
          <p:cNvPr id="70" name="Textfeld 69">
            <a:extLst>
              <a:ext uri="{FF2B5EF4-FFF2-40B4-BE49-F238E27FC236}">
                <a16:creationId xmlns:a16="http://schemas.microsoft.com/office/drawing/2014/main" id="{DF9D0A40-94F7-44F4-9636-CE2478E2D984}"/>
              </a:ext>
            </a:extLst>
          </p:cNvPr>
          <p:cNvSpPr txBox="1"/>
          <p:nvPr/>
        </p:nvSpPr>
        <p:spPr>
          <a:xfrm>
            <a:off x="6543834" y="3898105"/>
            <a:ext cx="2214719" cy="646331"/>
          </a:xfrm>
          <a:prstGeom prst="rect">
            <a:avLst/>
          </a:prstGeom>
          <a:solidFill>
            <a:srgbClr val="BE0000"/>
          </a:solidFill>
          <a:ln w="57150" cap="rnd">
            <a:solidFill>
              <a:srgbClr val="BE0000"/>
            </a:solidFill>
          </a:ln>
          <a:effectLst>
            <a:softEdge rad="1270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Drehzahlerkennung implementieren</a:t>
            </a:r>
          </a:p>
        </p:txBody>
      </p:sp>
    </p:spTree>
    <p:extLst>
      <p:ext uri="{BB962C8B-B14F-4D97-AF65-F5344CB8AC3E}">
        <p14:creationId xmlns:p14="http://schemas.microsoft.com/office/powerpoint/2010/main" val="428552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1.11111E-6 L 0.00121 0.16366 " pathEditMode="relative" rAng="0" ptsTypes="AA">
                                      <p:cBhvr>
                                        <p:cTn id="63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" y="8171"/>
                                    </p:animMotion>
                                  </p:childTnLst>
                                </p:cTn>
                              </p:par>
                              <p:par>
                                <p:cTn id="64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7.40741E-7 L -0.34462 0.00093 " pathEditMode="relative" rAng="0" ptsTypes="AA">
                                      <p:cBhvr>
                                        <p:cTn id="65" dur="2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240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2000"/>
                            </p:stCondLst>
                            <p:childTnLst>
                              <p:par>
                                <p:cTn id="6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  <p:bldP spid="62" grpId="0" animBg="1"/>
      <p:bldP spid="85" grpId="0" animBg="1"/>
      <p:bldP spid="49" grpId="0" animBg="1"/>
      <p:bldP spid="7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98B362D1-27DD-4B80-9F84-E0D3351921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2400" b="1" u="sng" dirty="0">
                <a:solidFill>
                  <a:srgbClr val="BE0000"/>
                </a:solidFill>
              </a:rPr>
              <a:t>Nebenziele für das C-Programm:</a:t>
            </a:r>
          </a:p>
          <a:p>
            <a:pPr marL="0" indent="0">
              <a:buNone/>
            </a:pPr>
            <a:endParaRPr lang="de-DE" sz="2400" b="1" u="sng" dirty="0">
              <a:solidFill>
                <a:srgbClr val="BE0000"/>
              </a:solidFill>
            </a:endParaRPr>
          </a:p>
          <a:p>
            <a:pPr marL="457200" indent="-457200">
              <a:spcBef>
                <a:spcPts val="1200"/>
              </a:spcBef>
              <a:spcAft>
                <a:spcPts val="1200"/>
              </a:spcAft>
              <a:buAutoNum type="arabicPeriod"/>
            </a:pPr>
            <a:r>
              <a:rPr lang="de-DE" sz="2400" dirty="0">
                <a:solidFill>
                  <a:schemeClr val="tx1"/>
                </a:solidFill>
              </a:rPr>
              <a:t>Übersichtlicher Aufbau des Programms</a:t>
            </a:r>
          </a:p>
          <a:p>
            <a:pPr marL="457200" indent="-457200">
              <a:spcBef>
                <a:spcPts val="1200"/>
              </a:spcBef>
              <a:spcAft>
                <a:spcPts val="1200"/>
              </a:spcAft>
              <a:buAutoNum type="arabicPeriod"/>
            </a:pPr>
            <a:r>
              <a:rPr lang="de-DE" sz="2400" dirty="0">
                <a:solidFill>
                  <a:schemeClr val="tx1"/>
                </a:solidFill>
              </a:rPr>
              <a:t>Nachvollziehbarkeit durch Kommentation</a:t>
            </a:r>
          </a:p>
          <a:p>
            <a:pPr marL="457200" indent="-457200">
              <a:spcBef>
                <a:spcPts val="1200"/>
              </a:spcBef>
              <a:spcAft>
                <a:spcPts val="1200"/>
              </a:spcAft>
              <a:buAutoNum type="arabicPeriod"/>
            </a:pPr>
            <a:r>
              <a:rPr lang="de-DE" sz="2400" dirty="0">
                <a:solidFill>
                  <a:schemeClr val="tx1"/>
                </a:solidFill>
              </a:rPr>
              <a:t>Eingängige Benennung der Funktionen und Parameter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73C45FA3-ED10-49D9-97FA-F8516F9F096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sz="2800" dirty="0">
                <a:solidFill>
                  <a:srgbClr val="CC0000"/>
                </a:solidFill>
              </a:rPr>
              <a:t>1. </a:t>
            </a:r>
            <a:r>
              <a:rPr lang="de-DE" sz="2800" dirty="0"/>
              <a:t>Zielsetzung und Konzept  IV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5215919-00C3-4CE9-9DCE-DFA4A05BCA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Hochschule Landshut  |  www.haw-landshut.de</a:t>
            </a:r>
            <a:endParaRPr lang="de-DE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AD833CE-C8B0-4FC6-BFB4-311FC441510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6DE59DF-1964-4F40-BFE0-0271FA9E7BFB}" type="datetime1">
              <a:rPr lang="de-DE" smtClean="0"/>
              <a:t>28.06.2021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915507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73C45FA3-ED10-49D9-97FA-F8516F9F096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sz="2800" dirty="0">
                <a:solidFill>
                  <a:srgbClr val="CC0000"/>
                </a:solidFill>
              </a:rPr>
              <a:t>2. </a:t>
            </a:r>
            <a:r>
              <a:rPr lang="de-DE" sz="2800" dirty="0"/>
              <a:t>Bildaufnahme mit der Zeilenkamera I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5215919-00C3-4CE9-9DCE-DFA4A05BCA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Hochschule Landshut  |  www.haw-landshut.de</a:t>
            </a:r>
            <a:endParaRPr lang="de-DE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AD833CE-C8B0-4FC6-BFB4-311FC441510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6DE59DF-1964-4F40-BFE0-0271FA9E7BFB}" type="datetime1">
              <a:rPr lang="de-DE" smtClean="0"/>
              <a:t>28.06.2021</a:t>
            </a:fld>
            <a:endParaRPr lang="de-DE" dirty="0"/>
          </a:p>
        </p:txBody>
      </p:sp>
      <p:pic>
        <p:nvPicPr>
          <p:cNvPr id="7" name="Grafik 6" descr="Ein Bild, das Tisch enthält.&#10;&#10;Automatisch generierte Beschreibung">
            <a:extLst>
              <a:ext uri="{FF2B5EF4-FFF2-40B4-BE49-F238E27FC236}">
                <a16:creationId xmlns:a16="http://schemas.microsoft.com/office/drawing/2014/main" id="{6A1C2ACA-A345-4EB0-887A-9A9FBA926F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759" y="2564904"/>
            <a:ext cx="7908482" cy="2702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3014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73C45FA3-ED10-49D9-97FA-F8516F9F096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sz="2800" dirty="0">
                <a:solidFill>
                  <a:srgbClr val="CC0000"/>
                </a:solidFill>
              </a:rPr>
              <a:t>2. </a:t>
            </a:r>
            <a:r>
              <a:rPr lang="de-DE" sz="2800" dirty="0"/>
              <a:t>Bildaufnahme mit der Zeilenkamera II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5215919-00C3-4CE9-9DCE-DFA4A05BCA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Hochschule Landshut  |  www.haw-landshut.de</a:t>
            </a:r>
            <a:endParaRPr lang="de-DE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AD833CE-C8B0-4FC6-BFB4-311FC441510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6DE59DF-1964-4F40-BFE0-0271FA9E7BFB}" type="datetime1">
              <a:rPr lang="de-DE" smtClean="0"/>
              <a:t>28.06.2021</a:t>
            </a:fld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98C8B7A3-7204-48E3-A698-BAB0B73897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239" y="4293096"/>
            <a:ext cx="6615519" cy="1963083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9D80E42E-5C24-44A7-B7EE-E4B2326FD6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874" y="1249893"/>
            <a:ext cx="7998251" cy="2690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0126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73C45FA3-ED10-49D9-97FA-F8516F9F096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sz="2800" dirty="0">
                <a:solidFill>
                  <a:srgbClr val="CC0000"/>
                </a:solidFill>
              </a:rPr>
              <a:t>2. </a:t>
            </a:r>
            <a:r>
              <a:rPr lang="de-DE" sz="2800" dirty="0"/>
              <a:t>Bildaufnahme mit der Zeilenkamera III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5215919-00C3-4CE9-9DCE-DFA4A05BCA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Hochschule Landshut  |  www.haw-landshut.de</a:t>
            </a:r>
            <a:endParaRPr lang="de-DE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AD833CE-C8B0-4FC6-BFB4-311FC441510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6DE59DF-1964-4F40-BFE0-0271FA9E7BFB}" type="datetime1">
              <a:rPr lang="de-DE" smtClean="0"/>
              <a:t>28.06.2021</a:t>
            </a:fld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032A03BF-F1A1-4704-B44A-377A68FF03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47717"/>
            <a:ext cx="9144000" cy="4374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709908"/>
      </p:ext>
    </p:extLst>
  </p:cSld>
  <p:clrMapOvr>
    <a:masterClrMapping/>
  </p:clrMapOvr>
</p:sld>
</file>

<file path=ppt/theme/theme1.xml><?xml version="1.0" encoding="utf-8"?>
<a:theme xmlns:a="http://schemas.openxmlformats.org/drawingml/2006/main" name="master-0926[2]">
  <a:themeElements>
    <a:clrScheme name="Benutzerdefiniert 1">
      <a:dk1>
        <a:srgbClr val="272727"/>
      </a:dk1>
      <a:lt1>
        <a:srgbClr val="FFFFFF"/>
      </a:lt1>
      <a:dk2>
        <a:srgbClr val="000000"/>
      </a:dk2>
      <a:lt2>
        <a:srgbClr val="626262"/>
      </a:lt2>
      <a:accent1>
        <a:srgbClr val="78B400"/>
      </a:accent1>
      <a:accent2>
        <a:srgbClr val="4196B4"/>
      </a:accent2>
      <a:accent3>
        <a:srgbClr val="4B9664"/>
      </a:accent3>
      <a:accent4>
        <a:srgbClr val="FFB400"/>
      </a:accent4>
      <a:accent5>
        <a:srgbClr val="325596"/>
      </a:accent5>
      <a:accent6>
        <a:srgbClr val="5F4678"/>
      </a:accent6>
      <a:hlink>
        <a:srgbClr val="2700CE"/>
      </a:hlink>
      <a:folHlink>
        <a:srgbClr val="808080"/>
      </a:folHlink>
    </a:clrScheme>
    <a:fontScheme name="Hochschule Landshut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BE0000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master-0926[2].potx</Template>
  <TotalTime>0</TotalTime>
  <Words>1094</Words>
  <Application>Microsoft Office PowerPoint</Application>
  <PresentationFormat>Bildschirmpräsentation (4:3)</PresentationFormat>
  <Paragraphs>287</Paragraphs>
  <Slides>38</Slides>
  <Notes>3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38</vt:i4>
      </vt:variant>
    </vt:vector>
  </HeadingPairs>
  <TitlesOfParts>
    <vt:vector size="43" baseType="lpstr">
      <vt:lpstr>Arial</vt:lpstr>
      <vt:lpstr>Calibri</vt:lpstr>
      <vt:lpstr>Symbol</vt:lpstr>
      <vt:lpstr>Wingdings</vt:lpstr>
      <vt:lpstr>master-0926[2]</vt:lpstr>
      <vt:lpstr>Aufbau und Programmierung eines Modellfahrzeugs für den NXP Cup Christian Ecker, Matthias Summer, Markus Ambrosch – Master Elektrotechnik Sem.2 SS21</vt:lpstr>
      <vt:lpstr>Präsentationsinhalt:</vt:lpstr>
      <vt:lpstr>1. Zielsetzung und Konzept  I</vt:lpstr>
      <vt:lpstr>1. Zielsetzung und Konzept  II</vt:lpstr>
      <vt:lpstr>1. Zielsetzung und Konzept  III</vt:lpstr>
      <vt:lpstr>1. Zielsetzung und Konzept  IV</vt:lpstr>
      <vt:lpstr>2. Bildaufnahme mit der Zeilenkamera I</vt:lpstr>
      <vt:lpstr>2. Bildaufnahme mit der Zeilenkamera II</vt:lpstr>
      <vt:lpstr>2. Bildaufnahme mit der Zeilenkamera III</vt:lpstr>
      <vt:lpstr>2. Bildaufnahme mit der Zeilenkamera IV</vt:lpstr>
      <vt:lpstr>2. Bildaufnahme mit der Zeilenkamera V</vt:lpstr>
      <vt:lpstr>3. 3D-Druck-Anbauteil Antriebsabdeckung</vt:lpstr>
      <vt:lpstr>3. 3D-Anbauteil Antriebsabdeckung</vt:lpstr>
      <vt:lpstr>4. Programmierung der Anzeige I</vt:lpstr>
      <vt:lpstr>4. Programmierung der Anzeige II</vt:lpstr>
      <vt:lpstr>4. Programmierung der Anzeige III</vt:lpstr>
      <vt:lpstr>4. Programmierung der Anzeige IV</vt:lpstr>
      <vt:lpstr>4. Programmierung der Anzeige V</vt:lpstr>
      <vt:lpstr>4. Programmierung der Anzeige VI</vt:lpstr>
      <vt:lpstr>5. Menüführung I</vt:lpstr>
      <vt:lpstr>5. Menüführung II Einschub Motoren</vt:lpstr>
      <vt:lpstr>5. Menüführung III</vt:lpstr>
      <vt:lpstr>6. Steuerung des Bedienungsboards I</vt:lpstr>
      <vt:lpstr>6. Steuerung des Bedienungsboards II</vt:lpstr>
      <vt:lpstr>7. Drehzahlmessung I; Notwendigkeit</vt:lpstr>
      <vt:lpstr>7. Drehzahlmessung II Notwendigkeit</vt:lpstr>
      <vt:lpstr>7. Drehzahlmessung III Methoden</vt:lpstr>
      <vt:lpstr>7. Drehzahlmessung IV Tiefpass-/Komparator</vt:lpstr>
      <vt:lpstr>7. Drehzahlmessung V Tiefpass-/Komparator</vt:lpstr>
      <vt:lpstr>7. Drehzahlmessung VI Tiefpass-/Komparator</vt:lpstr>
      <vt:lpstr>7. Drehzahlmessung VII Layout</vt:lpstr>
      <vt:lpstr>7. Drehzahlmessung VIII ISR</vt:lpstr>
      <vt:lpstr>7. Drehzahlmessung IX Messprobleme</vt:lpstr>
      <vt:lpstr>7. Drehzahlmessung X Ausblick</vt:lpstr>
      <vt:lpstr>8. Zusammenfassung, Fazit und Ausblick</vt:lpstr>
      <vt:lpstr>Dritter Platz bei der Innovation Challenge von electromaker.io</vt:lpstr>
      <vt:lpstr>9. Quellen</vt:lpstr>
      <vt:lpstr>PowerPoint-Präsentation</vt:lpstr>
    </vt:vector>
  </TitlesOfParts>
  <Company>Hochschule Landshut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Schnyder Ulrike</dc:creator>
  <cp:lastModifiedBy>Markus Ambrosch</cp:lastModifiedBy>
  <cp:revision>514</cp:revision>
  <cp:lastPrinted>2019-11-04T15:37:24Z</cp:lastPrinted>
  <dcterms:created xsi:type="dcterms:W3CDTF">2016-09-12T07:09:21Z</dcterms:created>
  <dcterms:modified xsi:type="dcterms:W3CDTF">2021-06-28T17:00:01Z</dcterms:modified>
  <cp:contentStatus/>
</cp:coreProperties>
</file>